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71" r:id="rId1"/>
    <p:sldMasterId id="2147483674" r:id="rId2"/>
  </p:sldMasterIdLst>
  <p:notesMasterIdLst>
    <p:notesMasterId r:id="rId89"/>
  </p:notesMasterIdLst>
  <p:sldIdLst>
    <p:sldId id="289" r:id="rId3"/>
    <p:sldId id="312" r:id="rId4"/>
    <p:sldId id="311" r:id="rId5"/>
    <p:sldId id="292" r:id="rId6"/>
    <p:sldId id="413" r:id="rId7"/>
    <p:sldId id="394" r:id="rId8"/>
    <p:sldId id="414" r:id="rId9"/>
    <p:sldId id="451" r:id="rId10"/>
    <p:sldId id="299" r:id="rId11"/>
    <p:sldId id="400" r:id="rId12"/>
    <p:sldId id="314" r:id="rId13"/>
    <p:sldId id="290" r:id="rId14"/>
    <p:sldId id="315" r:id="rId15"/>
    <p:sldId id="300" r:id="rId16"/>
    <p:sldId id="316" r:id="rId17"/>
    <p:sldId id="418" r:id="rId18"/>
    <p:sldId id="486" r:id="rId19"/>
    <p:sldId id="468" r:id="rId20"/>
    <p:sldId id="503" r:id="rId21"/>
    <p:sldId id="470" r:id="rId22"/>
    <p:sldId id="472" r:id="rId23"/>
    <p:sldId id="421" r:id="rId24"/>
    <p:sldId id="473" r:id="rId25"/>
    <p:sldId id="474" r:id="rId26"/>
    <p:sldId id="498" r:id="rId27"/>
    <p:sldId id="492" r:id="rId28"/>
    <p:sldId id="306" r:id="rId29"/>
    <p:sldId id="436" r:id="rId30"/>
    <p:sldId id="438" r:id="rId31"/>
    <p:sldId id="437" r:id="rId32"/>
    <p:sldId id="441" r:id="rId33"/>
    <p:sldId id="439" r:id="rId34"/>
    <p:sldId id="440" r:id="rId35"/>
    <p:sldId id="442" r:id="rId36"/>
    <p:sldId id="443" r:id="rId37"/>
    <p:sldId id="475" r:id="rId38"/>
    <p:sldId id="476" r:id="rId39"/>
    <p:sldId id="478" r:id="rId40"/>
    <p:sldId id="479" r:id="rId41"/>
    <p:sldId id="477" r:id="rId42"/>
    <p:sldId id="495" r:id="rId43"/>
    <p:sldId id="304" r:id="rId44"/>
    <p:sldId id="429" r:id="rId45"/>
    <p:sldId id="407" r:id="rId46"/>
    <p:sldId id="430" r:id="rId47"/>
    <p:sldId id="431" r:id="rId48"/>
    <p:sldId id="432" r:id="rId49"/>
    <p:sldId id="433" r:id="rId50"/>
    <p:sldId id="462" r:id="rId51"/>
    <p:sldId id="463" r:id="rId52"/>
    <p:sldId id="488" r:id="rId53"/>
    <p:sldId id="497" r:id="rId54"/>
    <p:sldId id="356" r:id="rId55"/>
    <p:sldId id="364" r:id="rId56"/>
    <p:sldId id="357" r:id="rId57"/>
    <p:sldId id="358" r:id="rId58"/>
    <p:sldId id="363" r:id="rId59"/>
    <p:sldId id="350" r:id="rId60"/>
    <p:sldId id="368" r:id="rId61"/>
    <p:sldId id="496" r:id="rId62"/>
    <p:sldId id="386" r:id="rId63"/>
    <p:sldId id="420" r:id="rId64"/>
    <p:sldId id="490" r:id="rId65"/>
    <p:sldId id="313" r:id="rId66"/>
    <p:sldId id="392" r:id="rId67"/>
    <p:sldId id="401" r:id="rId68"/>
    <p:sldId id="404" r:id="rId69"/>
    <p:sldId id="390" r:id="rId70"/>
    <p:sldId id="391" r:id="rId71"/>
    <p:sldId id="333" r:id="rId72"/>
    <p:sldId id="339" r:id="rId73"/>
    <p:sldId id="340" r:id="rId74"/>
    <p:sldId id="335" r:id="rId75"/>
    <p:sldId id="341" r:id="rId76"/>
    <p:sldId id="343" r:id="rId77"/>
    <p:sldId id="344" r:id="rId78"/>
    <p:sldId id="336" r:id="rId79"/>
    <p:sldId id="483" r:id="rId80"/>
    <p:sldId id="481" r:id="rId81"/>
    <p:sldId id="482" r:id="rId82"/>
    <p:sldId id="317" r:id="rId83"/>
    <p:sldId id="319" r:id="rId84"/>
    <p:sldId id="320" r:id="rId85"/>
    <p:sldId id="321" r:id="rId86"/>
    <p:sldId id="318" r:id="rId87"/>
    <p:sldId id="323" r:id="rId88"/>
  </p:sldIdLst>
  <p:sldSz cx="9144000" cy="5143500" type="screen16x9"/>
  <p:notesSz cx="6858000" cy="9144000"/>
  <p:embeddedFontLst>
    <p:embeddedFont>
      <p:font typeface="Alegreya Sans" panose="020B0600000101010101" charset="-127"/>
      <p:regular r:id="rId90"/>
      <p:bold r:id="rId91"/>
      <p:italic r:id="rId92"/>
      <p:boldItalic r:id="rId93"/>
    </p:embeddedFont>
    <p:embeddedFont>
      <p:font typeface="Manrope" panose="020B0600000101010101" charset="-127"/>
      <p:regular r:id="rId94"/>
      <p:bold r:id="rId95"/>
    </p:embeddedFont>
    <p:embeddedFont>
      <p:font typeface="Anaheim" panose="020B0600000101010101" charset="0"/>
      <p:regular r:id="rId96"/>
    </p:embeddedFont>
    <p:embeddedFont>
      <p:font typeface="Arial Rounded MT Bold" panose="020F0704030504030204" pitchFamily="34" charset="0"/>
      <p:regular r:id="rId97"/>
    </p:embeddedFont>
    <p:embeddedFont>
      <p:font typeface="Bebas Neue" panose="020B0606020202050201" pitchFamily="34" charset="0"/>
      <p:regular r:id="rId98"/>
    </p:embeddedFont>
    <p:embeddedFont>
      <p:font typeface="HY엽서L" panose="02030600000101010101" pitchFamily="18" charset="-127"/>
      <p:regular r:id="rId99"/>
    </p:embeddedFont>
    <p:embeddedFont>
      <p:font typeface="HY헤드라인M" panose="02030600000101010101" pitchFamily="18" charset="-127"/>
      <p:regular r:id="rId100"/>
    </p:embeddedFont>
    <p:embeddedFont>
      <p:font typeface="Nunito Light" pitchFamily="2" charset="0"/>
      <p:regular r:id="rId101"/>
      <p:italic r:id="rId102"/>
    </p:embeddedFont>
    <p:embeddedFont>
      <p:font typeface="Open Sans" panose="020B0606030504020204" pitchFamily="34" charset="0"/>
      <p:regular r:id="rId103"/>
      <p:bold r:id="rId104"/>
      <p:italic r:id="rId105"/>
      <p:boldItalic r:id="rId106"/>
    </p:embeddedFont>
    <p:embeddedFont>
      <p:font typeface="Poppins" panose="00000500000000000000" pitchFamily="2" charset="0"/>
      <p:regular r:id="rId107"/>
      <p:bold r:id="rId108"/>
      <p:italic r:id="rId109"/>
      <p:boldItalic r:id="rId110"/>
    </p:embeddedFont>
    <p:embeddedFont>
      <p:font typeface="Poppins SemiBold" panose="00000700000000000000" pitchFamily="2" charset="0"/>
      <p:regular r:id="rId111"/>
      <p:bold r:id="rId112"/>
      <p:italic r:id="rId113"/>
      <p:boldItalic r:id="rId114"/>
    </p:embeddedFont>
    <p:embeddedFont>
      <p:font typeface="PT Sans" panose="020B0503020203020204" pitchFamily="34" charset="0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LZ97ndrTpqNaCaF/4DxUjw==" hashData="ZlHMGlbB7icPiwoznC37vYT5AIlaqI/wLAT8JUipxCJ/fBsBmJvRJTt10CuMjyzcCYc6cR92HrlkRazrCwsMSA=="/>
  <p:extLst>
    <p:ext uri="{EFAFB233-063F-42B5-8137-9DF3F51BA10A}">
      <p15:sldGuideLst xmlns:p15="http://schemas.microsoft.com/office/powerpoint/2012/main">
        <p15:guide id="1" pos="5624" userDrawn="1">
          <p15:clr>
            <a:srgbClr val="747775"/>
          </p15:clr>
        </p15:guide>
        <p15:guide id="2" orient="horz" pos="35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FF00"/>
    <a:srgbClr val="F1F7F7"/>
    <a:srgbClr val="FFCC00"/>
    <a:srgbClr val="3C6185"/>
    <a:srgbClr val="292929"/>
    <a:srgbClr val="000000"/>
    <a:srgbClr val="1C1C1C"/>
    <a:srgbClr val="FF66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1E1C92-BFAE-4DA3-B75C-646BE36A19E6}">
  <a:tblStyle styleId="{D71E1C92-BFAE-4DA3-B75C-646BE36A19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36F81E-7868-43C3-B23D-03ADBB9B48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76651" autoAdjust="0"/>
  </p:normalViewPr>
  <p:slideViewPr>
    <p:cSldViewPr snapToGrid="0">
      <p:cViewPr varScale="1">
        <p:scale>
          <a:sx n="88" d="100"/>
          <a:sy n="88" d="100"/>
        </p:scale>
        <p:origin x="1411" y="72"/>
      </p:cViewPr>
      <p:guideLst>
        <p:guide pos="5624"/>
        <p:guide orient="horz" pos="3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28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12" Type="http://schemas.openxmlformats.org/officeDocument/2006/relationships/font" Target="fonts/font23.fntdata"/><Relationship Id="rId16" Type="http://schemas.openxmlformats.org/officeDocument/2006/relationships/slide" Target="slides/slide14.xml"/><Relationship Id="rId107" Type="http://schemas.openxmlformats.org/officeDocument/2006/relationships/font" Target="fonts/font18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3.fntdata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113" Type="http://schemas.openxmlformats.org/officeDocument/2006/relationships/font" Target="fonts/font24.fntdata"/><Relationship Id="rId11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116" Type="http://schemas.openxmlformats.org/officeDocument/2006/relationships/font" Target="fonts/font2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1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7.fntdata"/><Relationship Id="rId114" Type="http://schemas.openxmlformats.org/officeDocument/2006/relationships/font" Target="fonts/font25.fntdata"/><Relationship Id="rId119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12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0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21.fntdata"/><Relationship Id="rId115" Type="http://schemas.openxmlformats.org/officeDocument/2006/relationships/font" Target="fonts/font2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B8996-EF56-4523-B1F2-F0B5B55B2A2D}" type="doc">
      <dgm:prSet loTypeId="urn:microsoft.com/office/officeart/2005/8/layout/hChevron3" loCatId="process" qsTypeId="urn:microsoft.com/office/officeart/2005/8/quickstyle/simple3" qsCatId="simple" csTypeId="urn:microsoft.com/office/officeart/2005/8/colors/colorful3" csCatId="colorful" phldr="1"/>
      <dgm:spPr/>
    </dgm:pt>
    <dgm:pt modelId="{359878CE-B14B-40D0-AFB7-1B7466421C12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정보 수집</a:t>
          </a:r>
        </a:p>
      </dgm:t>
    </dgm:pt>
    <dgm:pt modelId="{B0BC3791-263E-4F49-904F-F1685876163E}" type="parTrans" cxnId="{82E9E16A-AB25-4D2F-88B5-8ECDDC0464D8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2474AE18-4CA8-4C6E-834B-B21E398A3B4A}" type="sibTrans" cxnId="{82E9E16A-AB25-4D2F-88B5-8ECDDC0464D8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B3BD2238-5ADF-49A0-8243-9144A87770E9}">
      <dgm:prSet phldrT="[텍스트]" custT="1"/>
      <dgm:spPr/>
      <dgm:t>
        <a:bodyPr/>
        <a:lstStyle/>
        <a:p>
          <a:pPr latinLnBrk="1"/>
          <a:r>
            <a:rPr lang="ko-KR" altLang="en-US" sz="1400" b="1"/>
            <a:t>취약점 수집</a:t>
          </a:r>
          <a:endParaRPr lang="ko-KR" altLang="en-US" sz="1400" b="1" dirty="0"/>
        </a:p>
      </dgm:t>
    </dgm:pt>
    <dgm:pt modelId="{62AF886A-8523-457C-B3F3-DDE364692BE6}" type="parTrans" cxnId="{EE1E7BC1-C062-46DB-B980-02FBEB8A7FDC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1FB85134-758A-4C70-94A6-13B1FFD276AD}" type="sibTrans" cxnId="{EE1E7BC1-C062-46DB-B980-02FBEB8A7FDC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6DEC7AFC-57CD-4225-809B-A18ABC1DC4F0}">
      <dgm:prSet phldrT="[텍스트]" custT="1"/>
      <dgm:spPr/>
      <dgm:t>
        <a:bodyPr/>
        <a:lstStyle/>
        <a:p>
          <a:pPr latinLnBrk="1"/>
          <a:r>
            <a:rPr lang="ko-KR" altLang="en-US" sz="1400" b="1"/>
            <a:t>침투</a:t>
          </a:r>
          <a:endParaRPr lang="ko-KR" altLang="en-US" sz="1400" b="1" dirty="0"/>
        </a:p>
      </dgm:t>
    </dgm:pt>
    <dgm:pt modelId="{FBDF43DE-A30F-4BCC-8271-7855B0926A17}" type="parTrans" cxnId="{0B1C2FD1-A153-428A-9213-B54371B2E602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A5272828-BC73-4CEA-B036-365493DCD9FC}" type="sibTrans" cxnId="{0B1C2FD1-A153-428A-9213-B54371B2E602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8A59C7C5-9C69-4C3C-89A1-CB6DD8BD73BC}">
      <dgm:prSet phldrT="[텍스트]" custT="1"/>
      <dgm:spPr/>
      <dgm:t>
        <a:bodyPr/>
        <a:lstStyle/>
        <a:p>
          <a:pPr latinLnBrk="1"/>
          <a:r>
            <a:rPr lang="ko-KR" altLang="en-US" sz="1400" b="1"/>
            <a:t>진단 및 조치</a:t>
          </a:r>
          <a:endParaRPr lang="ko-KR" altLang="en-US" sz="1400" b="1" dirty="0"/>
        </a:p>
      </dgm:t>
    </dgm:pt>
    <dgm:pt modelId="{05466F95-77B2-4453-9581-B9DBA9F0EF51}" type="parTrans" cxnId="{3277A025-1F8A-449E-A54D-74307BC1DB02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5D8DA331-C55D-41CA-AEC7-51581BB9B577}" type="sibTrans" cxnId="{3277A025-1F8A-449E-A54D-74307BC1DB02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FFFF9723-EE26-4977-AAB5-B60D0FF32FFD}">
      <dgm:prSet phldrT="[텍스트]" custT="1"/>
      <dgm:spPr/>
      <dgm:t>
        <a:bodyPr/>
        <a:lstStyle/>
        <a:p>
          <a:pPr latinLnBrk="1"/>
          <a:r>
            <a:rPr lang="ko-KR" altLang="en-US" sz="1400" b="1"/>
            <a:t>상세 분석</a:t>
          </a:r>
          <a:endParaRPr lang="ko-KR" altLang="en-US" sz="1400" b="1" dirty="0"/>
        </a:p>
      </dgm:t>
    </dgm:pt>
    <dgm:pt modelId="{135B4735-D4F4-4480-8752-477E9A445EE7}" type="parTrans" cxnId="{6B8AAF64-4F21-4B5D-8CB3-FB80077655B7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A0CFDA9D-E8F1-468D-8C3C-4D62F4FD4ABE}" type="sibTrans" cxnId="{6B8AAF64-4F21-4B5D-8CB3-FB80077655B7}">
      <dgm:prSet/>
      <dgm:spPr/>
      <dgm:t>
        <a:bodyPr/>
        <a:lstStyle/>
        <a:p>
          <a:pPr latinLnBrk="1"/>
          <a:endParaRPr lang="ko-KR" altLang="en-US" sz="1400" b="1">
            <a:solidFill>
              <a:srgbClr val="000000"/>
            </a:solidFill>
          </a:endParaRPr>
        </a:p>
      </dgm:t>
    </dgm:pt>
    <dgm:pt modelId="{523B7E39-77D5-44A5-A82B-2B1E5288C605}" type="pres">
      <dgm:prSet presAssocID="{28FB8996-EF56-4523-B1F2-F0B5B55B2A2D}" presName="Name0" presStyleCnt="0">
        <dgm:presLayoutVars>
          <dgm:dir/>
          <dgm:resizeHandles val="exact"/>
        </dgm:presLayoutVars>
      </dgm:prSet>
      <dgm:spPr/>
    </dgm:pt>
    <dgm:pt modelId="{B5CBCA91-3A1E-4CB4-A24E-D648B4F47454}" type="pres">
      <dgm:prSet presAssocID="{359878CE-B14B-40D0-AFB7-1B7466421C12}" presName="parTxOnly" presStyleLbl="node1" presStyleIdx="0" presStyleCnt="5" custScaleY="114519">
        <dgm:presLayoutVars>
          <dgm:bulletEnabled val="1"/>
        </dgm:presLayoutVars>
      </dgm:prSet>
      <dgm:spPr/>
    </dgm:pt>
    <dgm:pt modelId="{5E52BD84-81B4-4153-8D9C-7A4EE6A50D03}" type="pres">
      <dgm:prSet presAssocID="{2474AE18-4CA8-4C6E-834B-B21E398A3B4A}" presName="parSpace" presStyleCnt="0"/>
      <dgm:spPr/>
    </dgm:pt>
    <dgm:pt modelId="{3C70345F-8C93-47F0-9A7C-FA01F222D0C6}" type="pres">
      <dgm:prSet presAssocID="{B3BD2238-5ADF-49A0-8243-9144A87770E9}" presName="parTxOnly" presStyleLbl="node1" presStyleIdx="1" presStyleCnt="5" custScaleY="114519">
        <dgm:presLayoutVars>
          <dgm:bulletEnabled val="1"/>
        </dgm:presLayoutVars>
      </dgm:prSet>
      <dgm:spPr/>
    </dgm:pt>
    <dgm:pt modelId="{F30BA549-974C-4D65-A578-8FBFCDCF378E}" type="pres">
      <dgm:prSet presAssocID="{1FB85134-758A-4C70-94A6-13B1FFD276AD}" presName="parSpace" presStyleCnt="0"/>
      <dgm:spPr/>
    </dgm:pt>
    <dgm:pt modelId="{12F942C4-03B4-4AAA-963A-D9A4BAFA5E0D}" type="pres">
      <dgm:prSet presAssocID="{6DEC7AFC-57CD-4225-809B-A18ABC1DC4F0}" presName="parTxOnly" presStyleLbl="node1" presStyleIdx="2" presStyleCnt="5" custScaleY="114519">
        <dgm:presLayoutVars>
          <dgm:bulletEnabled val="1"/>
        </dgm:presLayoutVars>
      </dgm:prSet>
      <dgm:spPr/>
    </dgm:pt>
    <dgm:pt modelId="{F478AF80-73F2-4052-B211-23BB68A0AAD3}" type="pres">
      <dgm:prSet presAssocID="{A5272828-BC73-4CEA-B036-365493DCD9FC}" presName="parSpace" presStyleCnt="0"/>
      <dgm:spPr/>
    </dgm:pt>
    <dgm:pt modelId="{13F13EA3-01EB-476F-B13C-65C302B4956E}" type="pres">
      <dgm:prSet presAssocID="{FFFF9723-EE26-4977-AAB5-B60D0FF32FFD}" presName="parTxOnly" presStyleLbl="node1" presStyleIdx="3" presStyleCnt="5" custScaleY="114519">
        <dgm:presLayoutVars>
          <dgm:bulletEnabled val="1"/>
        </dgm:presLayoutVars>
      </dgm:prSet>
      <dgm:spPr/>
    </dgm:pt>
    <dgm:pt modelId="{FAF8F41A-D366-460B-B33C-622A90621281}" type="pres">
      <dgm:prSet presAssocID="{A0CFDA9D-E8F1-468D-8C3C-4D62F4FD4ABE}" presName="parSpace" presStyleCnt="0"/>
      <dgm:spPr/>
    </dgm:pt>
    <dgm:pt modelId="{C5722670-9B14-4B0A-84E7-6F3F297A2342}" type="pres">
      <dgm:prSet presAssocID="{8A59C7C5-9C69-4C3C-89A1-CB6DD8BD73BC}" presName="parTxOnly" presStyleLbl="node1" presStyleIdx="4" presStyleCnt="5" custScaleY="114519">
        <dgm:presLayoutVars>
          <dgm:bulletEnabled val="1"/>
        </dgm:presLayoutVars>
      </dgm:prSet>
      <dgm:spPr/>
    </dgm:pt>
  </dgm:ptLst>
  <dgm:cxnLst>
    <dgm:cxn modelId="{3277A025-1F8A-449E-A54D-74307BC1DB02}" srcId="{28FB8996-EF56-4523-B1F2-F0B5B55B2A2D}" destId="{8A59C7C5-9C69-4C3C-89A1-CB6DD8BD73BC}" srcOrd="4" destOrd="0" parTransId="{05466F95-77B2-4453-9581-B9DBA9F0EF51}" sibTransId="{5D8DA331-C55D-41CA-AEC7-51581BB9B577}"/>
    <dgm:cxn modelId="{B8641B26-8A57-44FB-A1CA-680926A3A168}" type="presOf" srcId="{28FB8996-EF56-4523-B1F2-F0B5B55B2A2D}" destId="{523B7E39-77D5-44A5-A82B-2B1E5288C605}" srcOrd="0" destOrd="0" presId="urn:microsoft.com/office/officeart/2005/8/layout/hChevron3"/>
    <dgm:cxn modelId="{DCD5195D-B664-4F07-83A7-A7827E4FF20B}" type="presOf" srcId="{8A59C7C5-9C69-4C3C-89A1-CB6DD8BD73BC}" destId="{C5722670-9B14-4B0A-84E7-6F3F297A2342}" srcOrd="0" destOrd="0" presId="urn:microsoft.com/office/officeart/2005/8/layout/hChevron3"/>
    <dgm:cxn modelId="{6B8AAF64-4F21-4B5D-8CB3-FB80077655B7}" srcId="{28FB8996-EF56-4523-B1F2-F0B5B55B2A2D}" destId="{FFFF9723-EE26-4977-AAB5-B60D0FF32FFD}" srcOrd="3" destOrd="0" parTransId="{135B4735-D4F4-4480-8752-477E9A445EE7}" sibTransId="{A0CFDA9D-E8F1-468D-8C3C-4D62F4FD4ABE}"/>
    <dgm:cxn modelId="{82E9E16A-AB25-4D2F-88B5-8ECDDC0464D8}" srcId="{28FB8996-EF56-4523-B1F2-F0B5B55B2A2D}" destId="{359878CE-B14B-40D0-AFB7-1B7466421C12}" srcOrd="0" destOrd="0" parTransId="{B0BC3791-263E-4F49-904F-F1685876163E}" sibTransId="{2474AE18-4CA8-4C6E-834B-B21E398A3B4A}"/>
    <dgm:cxn modelId="{75545C94-494F-4DDA-B590-C5E79EE479B5}" type="presOf" srcId="{FFFF9723-EE26-4977-AAB5-B60D0FF32FFD}" destId="{13F13EA3-01EB-476F-B13C-65C302B4956E}" srcOrd="0" destOrd="0" presId="urn:microsoft.com/office/officeart/2005/8/layout/hChevron3"/>
    <dgm:cxn modelId="{BD317BBF-8667-47A7-9AFF-84EB35FFAB53}" type="presOf" srcId="{359878CE-B14B-40D0-AFB7-1B7466421C12}" destId="{B5CBCA91-3A1E-4CB4-A24E-D648B4F47454}" srcOrd="0" destOrd="0" presId="urn:microsoft.com/office/officeart/2005/8/layout/hChevron3"/>
    <dgm:cxn modelId="{EE1E7BC1-C062-46DB-B980-02FBEB8A7FDC}" srcId="{28FB8996-EF56-4523-B1F2-F0B5B55B2A2D}" destId="{B3BD2238-5ADF-49A0-8243-9144A87770E9}" srcOrd="1" destOrd="0" parTransId="{62AF886A-8523-457C-B3F3-DDE364692BE6}" sibTransId="{1FB85134-758A-4C70-94A6-13B1FFD276AD}"/>
    <dgm:cxn modelId="{07A787C9-3581-4205-9180-533D0543293A}" type="presOf" srcId="{6DEC7AFC-57CD-4225-809B-A18ABC1DC4F0}" destId="{12F942C4-03B4-4AAA-963A-D9A4BAFA5E0D}" srcOrd="0" destOrd="0" presId="urn:microsoft.com/office/officeart/2005/8/layout/hChevron3"/>
    <dgm:cxn modelId="{0B1C2FD1-A153-428A-9213-B54371B2E602}" srcId="{28FB8996-EF56-4523-B1F2-F0B5B55B2A2D}" destId="{6DEC7AFC-57CD-4225-809B-A18ABC1DC4F0}" srcOrd="2" destOrd="0" parTransId="{FBDF43DE-A30F-4BCC-8271-7855B0926A17}" sibTransId="{A5272828-BC73-4CEA-B036-365493DCD9FC}"/>
    <dgm:cxn modelId="{FE1DF8D4-B88C-4EC0-9394-92DE906E07AE}" type="presOf" srcId="{B3BD2238-5ADF-49A0-8243-9144A87770E9}" destId="{3C70345F-8C93-47F0-9A7C-FA01F222D0C6}" srcOrd="0" destOrd="0" presId="urn:microsoft.com/office/officeart/2005/8/layout/hChevron3"/>
    <dgm:cxn modelId="{7B3E40D6-CF03-4F1E-A52A-350AB9407DAD}" type="presParOf" srcId="{523B7E39-77D5-44A5-A82B-2B1E5288C605}" destId="{B5CBCA91-3A1E-4CB4-A24E-D648B4F47454}" srcOrd="0" destOrd="0" presId="urn:microsoft.com/office/officeart/2005/8/layout/hChevron3"/>
    <dgm:cxn modelId="{A505E670-9E83-4AE7-8E91-7726590235A6}" type="presParOf" srcId="{523B7E39-77D5-44A5-A82B-2B1E5288C605}" destId="{5E52BD84-81B4-4153-8D9C-7A4EE6A50D03}" srcOrd="1" destOrd="0" presId="urn:microsoft.com/office/officeart/2005/8/layout/hChevron3"/>
    <dgm:cxn modelId="{969767C4-1682-4C8C-8888-8BF25F59BB3C}" type="presParOf" srcId="{523B7E39-77D5-44A5-A82B-2B1E5288C605}" destId="{3C70345F-8C93-47F0-9A7C-FA01F222D0C6}" srcOrd="2" destOrd="0" presId="urn:microsoft.com/office/officeart/2005/8/layout/hChevron3"/>
    <dgm:cxn modelId="{2C27A2EE-A150-4254-9EA4-DB0A20B863D3}" type="presParOf" srcId="{523B7E39-77D5-44A5-A82B-2B1E5288C605}" destId="{F30BA549-974C-4D65-A578-8FBFCDCF378E}" srcOrd="3" destOrd="0" presId="urn:microsoft.com/office/officeart/2005/8/layout/hChevron3"/>
    <dgm:cxn modelId="{6987E1DA-CFBE-4D22-9131-406F973228B7}" type="presParOf" srcId="{523B7E39-77D5-44A5-A82B-2B1E5288C605}" destId="{12F942C4-03B4-4AAA-963A-D9A4BAFA5E0D}" srcOrd="4" destOrd="0" presId="urn:microsoft.com/office/officeart/2005/8/layout/hChevron3"/>
    <dgm:cxn modelId="{96DD3683-D86F-46E6-A47A-5D3C1DA0432C}" type="presParOf" srcId="{523B7E39-77D5-44A5-A82B-2B1E5288C605}" destId="{F478AF80-73F2-4052-B211-23BB68A0AAD3}" srcOrd="5" destOrd="0" presId="urn:microsoft.com/office/officeart/2005/8/layout/hChevron3"/>
    <dgm:cxn modelId="{645102A2-7729-4404-963D-BB0AD7A1B640}" type="presParOf" srcId="{523B7E39-77D5-44A5-A82B-2B1E5288C605}" destId="{13F13EA3-01EB-476F-B13C-65C302B4956E}" srcOrd="6" destOrd="0" presId="urn:microsoft.com/office/officeart/2005/8/layout/hChevron3"/>
    <dgm:cxn modelId="{99016D08-DD28-4307-8A7B-9A0968B12EE3}" type="presParOf" srcId="{523B7E39-77D5-44A5-A82B-2B1E5288C605}" destId="{FAF8F41A-D366-460B-B33C-622A90621281}" srcOrd="7" destOrd="0" presId="urn:microsoft.com/office/officeart/2005/8/layout/hChevron3"/>
    <dgm:cxn modelId="{D38B9429-233F-4555-9745-809F878C2E1C}" type="presParOf" srcId="{523B7E39-77D5-44A5-A82B-2B1E5288C605}" destId="{C5722670-9B14-4B0A-84E7-6F3F297A234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BCA91-3A1E-4CB4-A24E-D648B4F47454}">
      <dsp:nvSpPr>
        <dsp:cNvPr id="0" name=""/>
        <dsp:cNvSpPr/>
      </dsp:nvSpPr>
      <dsp:spPr>
        <a:xfrm>
          <a:off x="1030" y="360622"/>
          <a:ext cx="2009737" cy="920612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정보 수집</a:t>
          </a:r>
        </a:p>
      </dsp:txBody>
      <dsp:txXfrm>
        <a:off x="1030" y="360622"/>
        <a:ext cx="1779584" cy="920612"/>
      </dsp:txXfrm>
    </dsp:sp>
    <dsp:sp modelId="{3C70345F-8C93-47F0-9A7C-FA01F222D0C6}">
      <dsp:nvSpPr>
        <dsp:cNvPr id="0" name=""/>
        <dsp:cNvSpPr/>
      </dsp:nvSpPr>
      <dsp:spPr>
        <a:xfrm>
          <a:off x="1608820" y="360622"/>
          <a:ext cx="2009737" cy="920612"/>
        </a:xfrm>
        <a:prstGeom prst="chevron">
          <a:avLst/>
        </a:prstGeom>
        <a:gradFill rotWithShape="0">
          <a:gsLst>
            <a:gs pos="0">
              <a:schemeClr val="accent3">
                <a:hueOff val="-2460378"/>
                <a:satOff val="14907"/>
                <a:lumOff val="-931"/>
                <a:alphaOff val="0"/>
                <a:tint val="50000"/>
                <a:satMod val="300000"/>
              </a:schemeClr>
            </a:gs>
            <a:gs pos="35000">
              <a:schemeClr val="accent3">
                <a:hueOff val="-2460378"/>
                <a:satOff val="14907"/>
                <a:lumOff val="-931"/>
                <a:alphaOff val="0"/>
                <a:tint val="37000"/>
                <a:satMod val="300000"/>
              </a:schemeClr>
            </a:gs>
            <a:gs pos="100000">
              <a:schemeClr val="accent3">
                <a:hueOff val="-2460378"/>
                <a:satOff val="14907"/>
                <a:lumOff val="-93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/>
            <a:t>취약점 수집</a:t>
          </a:r>
          <a:endParaRPr lang="ko-KR" altLang="en-US" sz="1400" b="1" kern="1200" dirty="0"/>
        </a:p>
      </dsp:txBody>
      <dsp:txXfrm>
        <a:off x="2069126" y="360622"/>
        <a:ext cx="1089125" cy="920612"/>
      </dsp:txXfrm>
    </dsp:sp>
    <dsp:sp modelId="{12F942C4-03B4-4AAA-963A-D9A4BAFA5E0D}">
      <dsp:nvSpPr>
        <dsp:cNvPr id="0" name=""/>
        <dsp:cNvSpPr/>
      </dsp:nvSpPr>
      <dsp:spPr>
        <a:xfrm>
          <a:off x="3216611" y="360622"/>
          <a:ext cx="2009737" cy="920612"/>
        </a:xfrm>
        <a:prstGeom prst="chevron">
          <a:avLst/>
        </a:prstGeom>
        <a:gradFill rotWithShape="0">
          <a:gsLst>
            <a:gs pos="0">
              <a:schemeClr val="accent3">
                <a:hueOff val="-4920756"/>
                <a:satOff val="29814"/>
                <a:lumOff val="-1863"/>
                <a:alphaOff val="0"/>
                <a:tint val="50000"/>
                <a:satMod val="300000"/>
              </a:schemeClr>
            </a:gs>
            <a:gs pos="35000">
              <a:schemeClr val="accent3">
                <a:hueOff val="-4920756"/>
                <a:satOff val="29814"/>
                <a:lumOff val="-1863"/>
                <a:alphaOff val="0"/>
                <a:tint val="37000"/>
                <a:satMod val="300000"/>
              </a:schemeClr>
            </a:gs>
            <a:gs pos="100000">
              <a:schemeClr val="accent3">
                <a:hueOff val="-4920756"/>
                <a:satOff val="29814"/>
                <a:lumOff val="-186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/>
            <a:t>침투</a:t>
          </a:r>
          <a:endParaRPr lang="ko-KR" altLang="en-US" sz="1400" b="1" kern="1200" dirty="0"/>
        </a:p>
      </dsp:txBody>
      <dsp:txXfrm>
        <a:off x="3676917" y="360622"/>
        <a:ext cx="1089125" cy="920612"/>
      </dsp:txXfrm>
    </dsp:sp>
    <dsp:sp modelId="{13F13EA3-01EB-476F-B13C-65C302B4956E}">
      <dsp:nvSpPr>
        <dsp:cNvPr id="0" name=""/>
        <dsp:cNvSpPr/>
      </dsp:nvSpPr>
      <dsp:spPr>
        <a:xfrm>
          <a:off x="4824401" y="360622"/>
          <a:ext cx="2009737" cy="920612"/>
        </a:xfrm>
        <a:prstGeom prst="chevron">
          <a:avLst/>
        </a:prstGeom>
        <a:gradFill rotWithShape="0">
          <a:gsLst>
            <a:gs pos="0">
              <a:schemeClr val="accent3">
                <a:hueOff val="-7381134"/>
                <a:satOff val="44721"/>
                <a:lumOff val="-2794"/>
                <a:alphaOff val="0"/>
                <a:tint val="50000"/>
                <a:satMod val="300000"/>
              </a:schemeClr>
            </a:gs>
            <a:gs pos="35000">
              <a:schemeClr val="accent3">
                <a:hueOff val="-7381134"/>
                <a:satOff val="44721"/>
                <a:lumOff val="-2794"/>
                <a:alphaOff val="0"/>
                <a:tint val="37000"/>
                <a:satMod val="300000"/>
              </a:schemeClr>
            </a:gs>
            <a:gs pos="100000">
              <a:schemeClr val="accent3">
                <a:hueOff val="-7381134"/>
                <a:satOff val="44721"/>
                <a:lumOff val="-279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/>
            <a:t>상세 분석</a:t>
          </a:r>
          <a:endParaRPr lang="ko-KR" altLang="en-US" sz="1400" b="1" kern="1200" dirty="0"/>
        </a:p>
      </dsp:txBody>
      <dsp:txXfrm>
        <a:off x="5284707" y="360622"/>
        <a:ext cx="1089125" cy="920612"/>
      </dsp:txXfrm>
    </dsp:sp>
    <dsp:sp modelId="{C5722670-9B14-4B0A-84E7-6F3F297A2342}">
      <dsp:nvSpPr>
        <dsp:cNvPr id="0" name=""/>
        <dsp:cNvSpPr/>
      </dsp:nvSpPr>
      <dsp:spPr>
        <a:xfrm>
          <a:off x="6432191" y="360622"/>
          <a:ext cx="2009737" cy="920612"/>
        </a:xfrm>
        <a:prstGeom prst="chevron">
          <a:avLst/>
        </a:prstGeom>
        <a:gradFill rotWithShape="0">
          <a:gsLst>
            <a:gs pos="0">
              <a:schemeClr val="accent3">
                <a:hueOff val="-9841512"/>
                <a:satOff val="59628"/>
                <a:lumOff val="-3725"/>
                <a:alphaOff val="0"/>
                <a:tint val="50000"/>
                <a:satMod val="300000"/>
              </a:schemeClr>
            </a:gs>
            <a:gs pos="35000">
              <a:schemeClr val="accent3">
                <a:hueOff val="-9841512"/>
                <a:satOff val="59628"/>
                <a:lumOff val="-3725"/>
                <a:alphaOff val="0"/>
                <a:tint val="37000"/>
                <a:satMod val="300000"/>
              </a:schemeClr>
            </a:gs>
            <a:gs pos="100000">
              <a:schemeClr val="accent3">
                <a:hueOff val="-9841512"/>
                <a:satOff val="59628"/>
                <a:lumOff val="-372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/>
            <a:t>진단 및 조치</a:t>
          </a:r>
          <a:endParaRPr lang="ko-KR" altLang="en-US" sz="1400" b="1" kern="1200" dirty="0"/>
        </a:p>
      </dsp:txBody>
      <dsp:txXfrm>
        <a:off x="6892497" y="360622"/>
        <a:ext cx="1089125" cy="920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e577317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e577317c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ko-KR" dirty="0"/>
              <a:t>안녕하세요 </a:t>
            </a:r>
            <a:r>
              <a:rPr lang="en-US" altLang="ko-KR" dirty="0"/>
              <a:t>AWS</a:t>
            </a:r>
            <a:r>
              <a:rPr lang="ko-KR" altLang="ko-KR" dirty="0"/>
              <a:t> 환경 </a:t>
            </a:r>
            <a:r>
              <a:rPr lang="ko-KR" altLang="ko-KR" dirty="0" err="1"/>
              <a:t>모의해킹</a:t>
            </a:r>
            <a:r>
              <a:rPr lang="ko-KR" altLang="ko-KR" dirty="0"/>
              <a:t> 진단에 대해 발표를 하게 된 </a:t>
            </a:r>
            <a:r>
              <a:rPr lang="ko-KR" altLang="ko-KR" dirty="0" err="1"/>
              <a:t>1조</a:t>
            </a:r>
            <a:r>
              <a:rPr lang="ko-KR" altLang="ko-KR" dirty="0"/>
              <a:t> 황인성입니다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9615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수행 과정입니다</a:t>
            </a:r>
            <a:r>
              <a:rPr lang="en-US" altLang="ko-KR" dirty="0"/>
              <a:t>. </a:t>
            </a:r>
            <a:r>
              <a:rPr lang="ko-KR" altLang="en-US" dirty="0" err="1"/>
              <a:t>모의해킹</a:t>
            </a:r>
            <a:r>
              <a:rPr lang="ko-KR" altLang="en-US" dirty="0"/>
              <a:t> 수행 </a:t>
            </a:r>
            <a:r>
              <a:rPr lang="en-US" altLang="ko-KR" dirty="0"/>
              <a:t>5</a:t>
            </a:r>
            <a:r>
              <a:rPr lang="ko-KR" altLang="en-US" dirty="0"/>
              <a:t>단계를 참고하여 구성했습니다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환경에 대한 정보를 수집합니다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공격 대상의 취약점을 수집합니다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 번째</a:t>
            </a:r>
            <a:r>
              <a:rPr lang="en-US" altLang="ko-KR" dirty="0"/>
              <a:t>, </a:t>
            </a:r>
            <a:r>
              <a:rPr lang="ko-KR" altLang="en-US" dirty="0"/>
              <a:t>수집한 정보를 바탕으로 모의 해킹 시나리오를 작성하고 침투를 수행합니다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 번째</a:t>
            </a:r>
            <a:r>
              <a:rPr lang="en-US" altLang="ko-KR" dirty="0"/>
              <a:t>, </a:t>
            </a:r>
            <a:r>
              <a:rPr lang="ko-KR" altLang="en-US" dirty="0"/>
              <a:t>해킹 결과를 통해 취약점이 서비스에 미치는 영향을 분석하고</a:t>
            </a:r>
            <a:r>
              <a:rPr lang="en-US" altLang="ko-KR" dirty="0"/>
              <a:t>,</a:t>
            </a:r>
            <a:r>
              <a:rPr lang="ko-KR" altLang="en-US" dirty="0"/>
              <a:t> 그 영향도를 상중하로 분류합니다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다섯 번째</a:t>
            </a:r>
            <a:r>
              <a:rPr lang="en-US" altLang="ko-KR" dirty="0"/>
              <a:t>, </a:t>
            </a:r>
            <a:r>
              <a:rPr lang="ko-KR" altLang="en-US" dirty="0"/>
              <a:t>보안 점검 체크리스트를 토대로 취약점을 진단하고 조치합니다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18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프로젝트 팀 구성 및 역할입니다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067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ko-KR" dirty="0"/>
              <a:t>저희 </a:t>
            </a:r>
            <a:r>
              <a:rPr lang="ko-KR" altLang="ko-KR" dirty="0" err="1"/>
              <a:t>1조는</a:t>
            </a:r>
            <a:r>
              <a:rPr lang="ko-KR" altLang="ko-KR" dirty="0"/>
              <a:t> 프로젝트를 진행하는 과정에서 역할을 분담하여 효율적으로 작업했습니다.</a:t>
            </a:r>
          </a:p>
          <a:p>
            <a:pPr marL="0" indent="0">
              <a:buNone/>
            </a:pPr>
            <a:r>
              <a:rPr lang="ko-KR" altLang="ko-KR" dirty="0"/>
              <a:t>류승호 수강생은 </a:t>
            </a:r>
            <a:r>
              <a:rPr lang="ko-KR" altLang="en-US" dirty="0"/>
              <a:t>조장으로서 </a:t>
            </a:r>
            <a:r>
              <a:rPr lang="ko-KR" altLang="ko-KR" dirty="0" err="1"/>
              <a:t>팀리딩</a:t>
            </a:r>
            <a:r>
              <a:rPr lang="en-US" altLang="ko-KR" dirty="0"/>
              <a:t>,</a:t>
            </a:r>
            <a:r>
              <a:rPr lang="ko-KR" altLang="ko-KR" dirty="0"/>
              <a:t> 해킹 대응 방안 수립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en-US" altLang="ko-KR" dirty="0"/>
              <a:t>ppt</a:t>
            </a:r>
            <a:r>
              <a:rPr lang="ko-KR" altLang="ko-KR" dirty="0"/>
              <a:t> 제작을 </a:t>
            </a:r>
            <a:r>
              <a:rPr lang="ko-KR" altLang="en-US" dirty="0"/>
              <a:t>주로 담당했습니다</a:t>
            </a:r>
            <a:r>
              <a:rPr lang="ko-KR" altLang="ko-KR" dirty="0"/>
              <a:t>.</a:t>
            </a:r>
            <a:r>
              <a:rPr lang="ko-KR" altLang="en-US" dirty="0"/>
              <a:t> </a:t>
            </a:r>
          </a:p>
          <a:p>
            <a:pPr marL="0" indent="0">
              <a:buNone/>
            </a:pPr>
            <a:r>
              <a:rPr lang="ko-KR" altLang="ko-KR" dirty="0" err="1"/>
              <a:t>이준엽</a:t>
            </a:r>
            <a:r>
              <a:rPr lang="ko-KR" altLang="ko-KR" dirty="0"/>
              <a:t> 수강생은 참고 </a:t>
            </a:r>
            <a:r>
              <a:rPr lang="ko-KR" altLang="en-US" dirty="0"/>
              <a:t>자료 수집과 </a:t>
            </a:r>
            <a:r>
              <a:rPr lang="ko-KR" altLang="ko-KR" dirty="0" err="1"/>
              <a:t>모의해킹</a:t>
            </a:r>
            <a:r>
              <a:rPr lang="ko-KR" altLang="ko-KR" dirty="0"/>
              <a:t> 코딩에 </a:t>
            </a:r>
            <a:r>
              <a:rPr lang="ko-KR" altLang="en-US" dirty="0"/>
              <a:t>주로 집중했으며</a:t>
            </a:r>
            <a:r>
              <a:rPr lang="ko-KR" altLang="ko-KR" dirty="0"/>
              <a:t>, 전반적인 프로젝트 결과물에 대한 평가와 피드백을 </a:t>
            </a:r>
            <a:r>
              <a:rPr lang="ko-KR" altLang="en-US" dirty="0"/>
              <a:t>주로 제공했습니다.</a:t>
            </a:r>
            <a:endParaRPr lang="ko-KR" altLang="ko-KR" dirty="0"/>
          </a:p>
          <a:p>
            <a:pPr marL="0" indent="0">
              <a:buNone/>
            </a:pPr>
            <a:r>
              <a:rPr lang="ko-KR" altLang="ko-KR" dirty="0"/>
              <a:t>저는</a:t>
            </a:r>
            <a:r>
              <a:rPr lang="ko-KR" altLang="en-US" dirty="0"/>
              <a:t> </a:t>
            </a:r>
            <a:r>
              <a:rPr lang="ko-KR" altLang="ko-KR" dirty="0"/>
              <a:t>클라우드 환경에 대한 취약점 진단과 분석을 수행하고, </a:t>
            </a:r>
            <a:r>
              <a:rPr lang="ko-KR" altLang="ko-KR" dirty="0" err="1"/>
              <a:t>모의해킹을</a:t>
            </a:r>
            <a:r>
              <a:rPr lang="ko-KR" altLang="ko-KR" dirty="0"/>
              <a:t> 실시하며, 프로젝트 발표를 맡았습니다.</a:t>
            </a:r>
          </a:p>
          <a:p>
            <a:pPr marL="0" indent="0">
              <a:buNone/>
            </a:pPr>
            <a:r>
              <a:rPr lang="ko-KR" altLang="ko-KR" dirty="0"/>
              <a:t>이렇게 함께 협력을 해서 프로젝트를 성공적으로 마칠 수 있었습니다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558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dirty="0"/>
              <a:t>프로젝트 수행 절차 및 방법입니다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22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ko-KR" dirty="0"/>
              <a:t>저희 프로젝트는 총 </a:t>
            </a:r>
            <a:r>
              <a:rPr lang="en-US" altLang="ko-KR" dirty="0"/>
              <a:t>27</a:t>
            </a:r>
            <a:r>
              <a:rPr lang="ko-KR" altLang="ko-KR" dirty="0"/>
              <a:t>일 동안 진행되었습니다</a:t>
            </a:r>
            <a:r>
              <a:rPr lang="en-US" altLang="ko-KR" dirty="0"/>
              <a:t>.</a:t>
            </a:r>
            <a:r>
              <a:rPr lang="ko-KR" altLang="en-US" dirty="0"/>
              <a:t> 처음 </a:t>
            </a:r>
            <a:r>
              <a:rPr lang="ko-KR" altLang="ko-KR" dirty="0" err="1"/>
              <a:t>3일에서</a:t>
            </a:r>
            <a:r>
              <a:rPr lang="ko-KR" altLang="ko-KR" dirty="0"/>
              <a:t> </a:t>
            </a:r>
            <a:r>
              <a:rPr lang="ko-KR" altLang="ko-KR" dirty="0" err="1"/>
              <a:t>7일까지는</a:t>
            </a:r>
            <a:r>
              <a:rPr lang="ko-KR" altLang="ko-KR" dirty="0"/>
              <a:t> 프로젝트의 기획 단계였습니다. </a:t>
            </a:r>
            <a:endParaRPr lang="ko-KR" altLang="en-US" dirty="0"/>
          </a:p>
          <a:p>
            <a:pPr marL="0" indent="0">
              <a:buNone/>
            </a:pPr>
            <a:r>
              <a:rPr lang="ko-KR" altLang="ko-KR" dirty="0"/>
              <a:t>이 기간 동안에는 주제를 선정하고 관련 자료를 수집하며, 사례 연구를 했습니다. 이어지는 </a:t>
            </a:r>
            <a:r>
              <a:rPr lang="ko-KR" altLang="ko-KR" dirty="0" err="1"/>
              <a:t>8일에서</a:t>
            </a:r>
            <a:r>
              <a:rPr lang="ko-KR" altLang="ko-KR" dirty="0"/>
              <a:t> </a:t>
            </a:r>
            <a:r>
              <a:rPr lang="ko-KR" altLang="ko-KR" dirty="0" err="1"/>
              <a:t>14일까지는</a:t>
            </a:r>
            <a:r>
              <a:rPr lang="ko-KR" altLang="ko-KR" dirty="0"/>
              <a:t> 주제와 관련된 자료 수집에 중점을 두었습니다.</a:t>
            </a:r>
            <a:endParaRPr lang="ko-KR" altLang="en-US" dirty="0"/>
          </a:p>
          <a:p>
            <a:pPr marL="0" indent="0">
              <a:buNone/>
            </a:pPr>
            <a:r>
              <a:rPr lang="ko-KR" altLang="ko-KR" dirty="0" err="1"/>
              <a:t>15일에서</a:t>
            </a:r>
            <a:r>
              <a:rPr lang="ko-KR" altLang="ko-KR" dirty="0"/>
              <a:t> </a:t>
            </a:r>
            <a:r>
              <a:rPr lang="ko-KR" altLang="ko-KR" dirty="0" err="1"/>
              <a:t>21일까지는</a:t>
            </a:r>
            <a:r>
              <a:rPr lang="ko-KR" altLang="ko-KR" dirty="0"/>
              <a:t> </a:t>
            </a:r>
            <a:r>
              <a:rPr lang="ko-KR" altLang="ko-KR" dirty="0" err="1"/>
              <a:t>모의해킹</a:t>
            </a:r>
            <a:r>
              <a:rPr lang="ko-KR" altLang="ko-KR" dirty="0"/>
              <a:t> 시나리오를 구성하고 </a:t>
            </a:r>
            <a:r>
              <a:rPr lang="ko-KR" altLang="ko-KR" dirty="0" err="1"/>
              <a:t>AWS</a:t>
            </a:r>
            <a:r>
              <a:rPr lang="ko-KR" altLang="ko-KR" dirty="0"/>
              <a:t> 침투 테스트를 진행했습니다. 그리고 마지막 단계인 </a:t>
            </a:r>
            <a:r>
              <a:rPr lang="ko-KR" altLang="ko-KR" dirty="0" err="1"/>
              <a:t>22일에서</a:t>
            </a:r>
            <a:r>
              <a:rPr lang="ko-KR" altLang="ko-KR" dirty="0"/>
              <a:t> </a:t>
            </a:r>
            <a:r>
              <a:rPr lang="ko-KR" altLang="ko-KR" dirty="0" err="1"/>
              <a:t>28일까지는</a:t>
            </a:r>
            <a:r>
              <a:rPr lang="ko-KR" altLang="ko-KR" dirty="0"/>
              <a:t> 취약점을 진단하고 대응 방안을 연구했으며,</a:t>
            </a:r>
            <a:r>
              <a:rPr lang="ko-KR" altLang="en-US" dirty="0"/>
              <a:t> </a:t>
            </a:r>
          </a:p>
          <a:p>
            <a:pPr marL="0" indent="0">
              <a:buNone/>
            </a:pPr>
            <a:r>
              <a:rPr lang="ko-KR" altLang="ko-KR" dirty="0" err="1"/>
              <a:t>PPT</a:t>
            </a:r>
            <a:r>
              <a:rPr lang="ko-KR" altLang="ko-KR" dirty="0"/>
              <a:t> 제작과 발표 준비를 마쳤습니다. 최종적으로 </a:t>
            </a:r>
            <a:r>
              <a:rPr lang="ko-KR" altLang="ko-KR" dirty="0" err="1"/>
              <a:t>29일에는</a:t>
            </a:r>
            <a:r>
              <a:rPr lang="ko-KR" altLang="ko-KR" dirty="0"/>
              <a:t> 프로젝트의 결과물을 발표하게 되었습니다.</a:t>
            </a:r>
          </a:p>
        </p:txBody>
      </p:sp>
    </p:spTree>
    <p:extLst>
      <p:ext uri="{BB962C8B-B14F-4D97-AF65-F5344CB8AC3E}">
        <p14:creationId xmlns:p14="http://schemas.microsoft.com/office/powerpoint/2010/main" val="903027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프로젝트 수행 경과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03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ko-KR" dirty="0"/>
              <a:t>모의 해킹을 위해서 다음 이미지와 같은 </a:t>
            </a:r>
            <a:r>
              <a:rPr lang="ko-KR" altLang="ko-KR" dirty="0" err="1"/>
              <a:t>AWS</a:t>
            </a:r>
            <a:r>
              <a:rPr lang="ko-KR" altLang="ko-KR" dirty="0"/>
              <a:t> 환경을 구축 해봤습니다.</a:t>
            </a:r>
          </a:p>
        </p:txBody>
      </p:sp>
    </p:spTree>
    <p:extLst>
      <p:ext uri="{BB962C8B-B14F-4D97-AF65-F5344CB8AC3E}">
        <p14:creationId xmlns:p14="http://schemas.microsoft.com/office/powerpoint/2010/main" val="700296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관리자를 공격하는 시나리오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887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ko-KR" dirty="0" err="1"/>
              <a:t>Metasploit</a:t>
            </a:r>
            <a:r>
              <a:rPr lang="ko-KR" altLang="ko-KR" dirty="0"/>
              <a:t> 툴을 활용하여 안티바이러스 소프트웨어인 </a:t>
            </a:r>
            <a:r>
              <a:rPr lang="ko-KR" altLang="ko-KR" dirty="0" err="1"/>
              <a:t>Norton의</a:t>
            </a:r>
            <a:r>
              <a:rPr lang="ko-KR" altLang="ko-KR" dirty="0"/>
              <a:t> 설치 파일로 위장한 </a:t>
            </a:r>
            <a:r>
              <a:rPr lang="ko-KR" altLang="ko-KR" dirty="0" err="1"/>
              <a:t>백도어</a:t>
            </a:r>
            <a:r>
              <a:rPr lang="ko-KR" altLang="ko-KR" dirty="0"/>
              <a:t> 파일을 생성했습니다.</a:t>
            </a:r>
            <a:r>
              <a:rPr lang="ko-KR" altLang="en-US" dirty="0"/>
              <a:t> </a:t>
            </a:r>
          </a:p>
          <a:p>
            <a:pPr marL="0" indent="0">
              <a:buNone/>
            </a:pPr>
            <a:r>
              <a:rPr lang="ko-KR" altLang="ko-KR" dirty="0"/>
              <a:t>그리고 구축한 웹 서버에 이 </a:t>
            </a:r>
            <a:r>
              <a:rPr lang="ko-KR" altLang="ko-KR" dirty="0" err="1"/>
              <a:t>백도어</a:t>
            </a:r>
            <a:r>
              <a:rPr lang="ko-KR" altLang="ko-KR" dirty="0"/>
              <a:t> 파일을 업로드한 후, 단축 </a:t>
            </a:r>
            <a:r>
              <a:rPr lang="ko-KR" altLang="ko-KR" dirty="0" err="1"/>
              <a:t>URL을</a:t>
            </a:r>
            <a:r>
              <a:rPr lang="ko-KR" altLang="ko-KR" dirty="0"/>
              <a:t> 생성했습니다.</a:t>
            </a:r>
            <a:r>
              <a:rPr lang="ko-KR" altLang="en-US" dirty="0"/>
              <a:t> </a:t>
            </a:r>
          </a:p>
          <a:p>
            <a:pPr marL="0" indent="0">
              <a:buNone/>
            </a:pPr>
            <a:r>
              <a:rPr lang="ko-KR" altLang="ko-KR" dirty="0"/>
              <a:t>이 단축 </a:t>
            </a:r>
            <a:r>
              <a:rPr lang="ko-KR" altLang="ko-KR" dirty="0" err="1"/>
              <a:t>URL을</a:t>
            </a:r>
            <a:r>
              <a:rPr lang="ko-KR" altLang="ko-KR" dirty="0"/>
              <a:t> 피해자에게 전달하면, 피해자는 실제로는 </a:t>
            </a:r>
            <a:r>
              <a:rPr lang="ko-KR" altLang="ko-KR" dirty="0" err="1"/>
              <a:t>Norton의</a:t>
            </a:r>
            <a:r>
              <a:rPr lang="ko-KR" altLang="ko-KR" dirty="0"/>
              <a:t> 설치 파일로 알고 실행할 것이지만, 백도어가 포함된 악성 파일을 다운로드하게 됩니다.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458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ko-KR" dirty="0" err="1"/>
              <a:t>Metasploit</a:t>
            </a:r>
            <a:r>
              <a:rPr lang="ko-KR" altLang="ko-KR" dirty="0"/>
              <a:t> 툴을 활용하여 안티바이러스 소프트웨어인 </a:t>
            </a:r>
            <a:r>
              <a:rPr lang="ko-KR" altLang="ko-KR" dirty="0" err="1"/>
              <a:t>Norton의</a:t>
            </a:r>
            <a:r>
              <a:rPr lang="ko-KR" altLang="ko-KR" dirty="0"/>
              <a:t> 설치 파일로 위장한 </a:t>
            </a:r>
            <a:r>
              <a:rPr lang="ko-KR" altLang="ko-KR" dirty="0" err="1"/>
              <a:t>백도어</a:t>
            </a:r>
            <a:r>
              <a:rPr lang="ko-KR" altLang="ko-KR" dirty="0"/>
              <a:t> 파일을 생성했습니다.</a:t>
            </a:r>
            <a:r>
              <a:rPr lang="ko-KR" altLang="en-US" dirty="0"/>
              <a:t> </a:t>
            </a:r>
          </a:p>
          <a:p>
            <a:pPr marL="0" indent="0">
              <a:buNone/>
            </a:pPr>
            <a:r>
              <a:rPr lang="ko-KR" altLang="ko-KR" dirty="0"/>
              <a:t>그리고 구축한 웹 서버에 이 </a:t>
            </a:r>
            <a:r>
              <a:rPr lang="ko-KR" altLang="ko-KR" dirty="0" err="1"/>
              <a:t>백도어</a:t>
            </a:r>
            <a:r>
              <a:rPr lang="ko-KR" altLang="ko-KR" dirty="0"/>
              <a:t> 파일을 업로드한 후, 단축 </a:t>
            </a:r>
            <a:r>
              <a:rPr lang="ko-KR" altLang="ko-KR" dirty="0" err="1"/>
              <a:t>URL을</a:t>
            </a:r>
            <a:r>
              <a:rPr lang="ko-KR" altLang="ko-KR" dirty="0"/>
              <a:t> 생성했습니다.</a:t>
            </a:r>
            <a:r>
              <a:rPr lang="ko-KR" altLang="en-US" dirty="0"/>
              <a:t> </a:t>
            </a:r>
          </a:p>
          <a:p>
            <a:pPr marL="0" indent="0">
              <a:buNone/>
            </a:pPr>
            <a:r>
              <a:rPr lang="ko-KR" altLang="ko-KR" dirty="0"/>
              <a:t>이 단축 </a:t>
            </a:r>
            <a:r>
              <a:rPr lang="ko-KR" altLang="ko-KR" dirty="0" err="1"/>
              <a:t>URL을</a:t>
            </a:r>
            <a:r>
              <a:rPr lang="ko-KR" altLang="ko-KR" dirty="0"/>
              <a:t> 피해자에게 전달하면, 피해자는 실제로는 </a:t>
            </a:r>
            <a:r>
              <a:rPr lang="ko-KR" altLang="ko-KR" dirty="0" err="1"/>
              <a:t>Norton의</a:t>
            </a:r>
            <a:r>
              <a:rPr lang="ko-KR" altLang="ko-KR" dirty="0"/>
              <a:t> 설치 파일로 알고 실행할 것이지만, 백도어가 포함된 악성 파일을 다운로드하게 됩니다.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44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i="1" dirty="0">
                <a:solidFill>
                  <a:srgbClr val="595959"/>
                </a:solidFill>
                <a:latin typeface="Anaheim"/>
                <a:ea typeface="Anaheim"/>
                <a:cs typeface="Anaheim"/>
              </a:rPr>
              <a:t>이번 </a:t>
            </a:r>
            <a:r>
              <a:rPr lang="ko-KR" altLang="en-US" sz="1100" i="1" dirty="0">
                <a:solidFill>
                  <a:srgbClr val="595959"/>
                </a:solidFill>
                <a:latin typeface="Anaheim"/>
                <a:ea typeface="Anaheim"/>
                <a:cs typeface="Anaheim"/>
              </a:rPr>
              <a:t>발표는</a:t>
            </a:r>
            <a:r>
              <a:rPr lang="ko-KR" altLang="ko-KR" sz="1100" i="1" dirty="0">
                <a:solidFill>
                  <a:srgbClr val="595959"/>
                </a:solidFill>
                <a:latin typeface="Anaheim"/>
                <a:ea typeface="Anaheim"/>
                <a:cs typeface="Anaheim"/>
              </a:rPr>
              <a:t> 프로젝트 개요,</a:t>
            </a:r>
            <a:r>
              <a:rPr lang="ko-KR" altLang="en-US" sz="1100" i="1" dirty="0">
                <a:solidFill>
                  <a:srgbClr val="595959"/>
                </a:solidFill>
                <a:latin typeface="Anaheim"/>
                <a:ea typeface="Anaheim"/>
                <a:cs typeface="Anaheim"/>
              </a:rPr>
              <a:t> 팀 구성 및 역할, 프로젝트 수행 절차 및 방법, 수행 경과, 자체 평가 의견, </a:t>
            </a:r>
            <a:r>
              <a:rPr lang="ko-KR" altLang="en-US" sz="1100" i="1" dirty="0" err="1">
                <a:solidFill>
                  <a:srgbClr val="595959"/>
                </a:solidFill>
                <a:latin typeface="Anaheim"/>
                <a:ea typeface="Anaheim"/>
                <a:cs typeface="Anaheim"/>
              </a:rPr>
              <a:t>Q&amp;A의</a:t>
            </a:r>
            <a:r>
              <a:rPr lang="ko-KR" altLang="en-US" sz="1100" i="1" dirty="0">
                <a:solidFill>
                  <a:srgbClr val="595959"/>
                </a:solidFill>
                <a:latin typeface="Anaheim"/>
                <a:ea typeface="Anaheim"/>
                <a:cs typeface="Anaheim"/>
              </a:rPr>
              <a:t> 순서로 이루어집니다.</a:t>
            </a:r>
            <a:endParaRPr lang="ko-KR" altLang="en-US" sz="1100" i="1" dirty="0">
              <a:solidFill>
                <a:srgbClr val="595959"/>
              </a:solidFill>
              <a:latin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736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사용자</a:t>
            </a:r>
            <a:r>
              <a:rPr lang="ko-KR" altLang="ko-KR" dirty="0"/>
              <a:t> 스마트폰 번호로 </a:t>
            </a:r>
            <a:r>
              <a:rPr lang="ko-KR" altLang="ko-KR" dirty="0" err="1"/>
              <a:t>백도어</a:t>
            </a:r>
            <a:r>
              <a:rPr lang="ko-KR" altLang="ko-KR" dirty="0"/>
              <a:t> 파일을</a:t>
            </a:r>
            <a:r>
              <a:rPr lang="ko-KR" altLang="en-US" dirty="0"/>
              <a:t> </a:t>
            </a:r>
            <a:r>
              <a:rPr lang="ko-KR" altLang="ko-KR" dirty="0"/>
              <a:t>설치하는 단축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ko-KR" altLang="ko-KR" dirty="0"/>
              <a:t>포함한 스팸을 발송했습니다.</a:t>
            </a:r>
            <a:endParaRPr lang="ko-KR" altLang="en-US" dirty="0"/>
          </a:p>
          <a:p>
            <a:pPr marL="0" indent="0">
              <a:buNone/>
            </a:pPr>
            <a:r>
              <a:rPr lang="ko-KR" altLang="ko-KR" dirty="0"/>
              <a:t>사용자가 문자의 </a:t>
            </a:r>
            <a:r>
              <a:rPr lang="en-US" altLang="ko-KR" dirty="0"/>
              <a:t>URL</a:t>
            </a:r>
            <a:r>
              <a:rPr lang="ko-KR" altLang="ko-KR" dirty="0"/>
              <a:t>을 클릭하면 </a:t>
            </a:r>
            <a:r>
              <a:rPr lang="ko-KR" altLang="ko-KR" dirty="0" err="1"/>
              <a:t>백도어</a:t>
            </a:r>
            <a:r>
              <a:rPr lang="ko-KR" altLang="ko-KR" dirty="0"/>
              <a:t> 파일이 설치됩니다.</a:t>
            </a:r>
          </a:p>
        </p:txBody>
      </p:sp>
    </p:spTree>
    <p:extLst>
      <p:ext uri="{BB962C8B-B14F-4D97-AF65-F5344CB8AC3E}">
        <p14:creationId xmlns:p14="http://schemas.microsoft.com/office/powerpoint/2010/main" val="3672539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ko-KR" dirty="0"/>
              <a:t>스마트폰에</a:t>
            </a:r>
            <a:r>
              <a:rPr lang="ko-KR" altLang="en-US" dirty="0"/>
              <a:t> 접근에 성공한 후</a:t>
            </a:r>
            <a:r>
              <a:rPr lang="en-US" altLang="ko-KR" dirty="0"/>
              <a:t>,</a:t>
            </a:r>
            <a:r>
              <a:rPr lang="ko-KR" altLang="en-US" dirty="0"/>
              <a:t> 내부의 중요 파일을 탐색해보았습니다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유저 액세스키 파일을 발견하여 칼리 리눅스로 다운로드 받아 액세스 키 파일을 확인하는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568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다음과 같은 해킹 공격을 방지하기 위해서는 출처를 알 수 없는 앱 설치 </a:t>
            </a:r>
            <a:r>
              <a:rPr lang="ko-KR" altLang="en-US" dirty="0" err="1"/>
              <a:t>비허용</a:t>
            </a:r>
            <a:r>
              <a:rPr lang="ko-KR" altLang="en-US" dirty="0"/>
              <a:t> 설정을 해주어야 합니다.</a:t>
            </a:r>
          </a:p>
          <a:p>
            <a:pPr marL="0" indent="0">
              <a:buNone/>
            </a:pPr>
            <a:r>
              <a:rPr lang="ko-KR" altLang="en-US" dirty="0"/>
              <a:t>출처를 알 수 없는 앱을 설치하면 개인정보 유출, 보안 위협, 기기의 불안정성 등 다양한 위험에 노출 될 수 있기 때문에 취약도를 상으로 평가 했습니다.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4313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ko-KR" dirty="0"/>
              <a:t>이미지는 안드로이드에서의 해킹 공격을 방지하기 위한 </a:t>
            </a:r>
            <a:r>
              <a:rPr lang="ko-KR" altLang="en-US" dirty="0"/>
              <a:t>설정입니다</a:t>
            </a:r>
            <a:r>
              <a:rPr lang="ko-KR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725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그 외에 주의할 것이 있습니다. 단축 </a:t>
            </a:r>
            <a:r>
              <a:rPr lang="ko-KR" altLang="en-US" dirty="0" err="1"/>
              <a:t>URL을</a:t>
            </a:r>
            <a:r>
              <a:rPr lang="ko-KR" altLang="en-US" dirty="0"/>
              <a:t> 접속하기 전에 꼭 원본 주소를 확인해야 합니다. </a:t>
            </a:r>
          </a:p>
          <a:p>
            <a:pPr marL="0" indent="0">
              <a:buNone/>
            </a:pPr>
            <a:r>
              <a:rPr lang="ko-KR" altLang="en-US" dirty="0"/>
              <a:t>또</a:t>
            </a:r>
            <a:r>
              <a:rPr lang="ko-KR" altLang="ko-KR" dirty="0"/>
              <a:t>, 어플을 설치할 때에는 공식 앱 스토어만을 사용하고, 안티바이러스 소프트웨어를 설치하여 스마트폰을 추가로 보호해야 합니다.</a:t>
            </a:r>
          </a:p>
        </p:txBody>
      </p:sp>
    </p:spTree>
    <p:extLst>
      <p:ext uri="{BB962C8B-B14F-4D97-AF65-F5344CB8AC3E}">
        <p14:creationId xmlns:p14="http://schemas.microsoft.com/office/powerpoint/2010/main" val="1763582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다음은 </a:t>
            </a:r>
            <a:r>
              <a:rPr lang="en-US" altLang="ko-KR" dirty="0" err="1"/>
              <a:t>S3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현재 </a:t>
            </a:r>
            <a:r>
              <a:rPr lang="en-US" altLang="ko-KR" dirty="0" err="1"/>
              <a:t>S3</a:t>
            </a:r>
            <a:r>
              <a:rPr lang="en-US" altLang="ko-KR" dirty="0"/>
              <a:t> </a:t>
            </a:r>
            <a:r>
              <a:rPr lang="ko-KR" altLang="en-US" dirty="0"/>
              <a:t>서비스 내에 </a:t>
            </a:r>
            <a:r>
              <a:rPr lang="en-US" altLang="ko-KR" dirty="0" err="1"/>
              <a:t>yonsai</a:t>
            </a:r>
            <a:r>
              <a:rPr lang="en-US" altLang="ko-KR" dirty="0"/>
              <a:t>-</a:t>
            </a:r>
            <a:r>
              <a:rPr lang="en-US" altLang="ko-KR" dirty="0" err="1"/>
              <a:t>pj</a:t>
            </a:r>
            <a:r>
              <a:rPr lang="en-US" altLang="ko-KR" dirty="0"/>
              <a:t>-bucket </a:t>
            </a:r>
            <a:r>
              <a:rPr lang="ko-KR" altLang="en-US" dirty="0"/>
              <a:t>이라는 이름의 버킷이 존재한다는 정보를 수집했습니다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949490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관리자를 다음은 외부에서 </a:t>
            </a:r>
            <a:r>
              <a:rPr lang="ko-KR" altLang="en-US" dirty="0" err="1"/>
              <a:t>S3</a:t>
            </a:r>
            <a:r>
              <a:rPr lang="ko-KR" altLang="en-US" dirty="0"/>
              <a:t> 버킷을 공격하는 시나리오 입니다.</a:t>
            </a:r>
          </a:p>
        </p:txBody>
      </p:sp>
    </p:spTree>
    <p:extLst>
      <p:ext uri="{BB962C8B-B14F-4D97-AF65-F5344CB8AC3E}">
        <p14:creationId xmlns:p14="http://schemas.microsoft.com/office/powerpoint/2010/main" val="4135550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다음은</a:t>
            </a:r>
            <a:r>
              <a:rPr lang="en-US" altLang="ko-KR" dirty="0"/>
              <a:t> </a:t>
            </a:r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코드로</a:t>
            </a:r>
            <a:r>
              <a:rPr lang="en-US" altLang="ko-KR" dirty="0"/>
              <a:t> </a:t>
            </a:r>
            <a:r>
              <a:rPr lang="ko-KR" altLang="en-US" dirty="0"/>
              <a:t>만든</a:t>
            </a:r>
            <a:r>
              <a:rPr lang="en-US" altLang="ko-KR" dirty="0"/>
              <a:t> </a:t>
            </a:r>
            <a:r>
              <a:rPr lang="en-US" altLang="ko-KR" dirty="0" err="1"/>
              <a:t>S3</a:t>
            </a:r>
            <a:r>
              <a:rPr lang="en-US" altLang="ko-KR" dirty="0"/>
              <a:t> bucket </a:t>
            </a:r>
            <a:r>
              <a:rPr lang="ko-KR" altLang="en-US" dirty="0"/>
              <a:t>해킹</a:t>
            </a:r>
            <a:r>
              <a:rPr lang="en-US" altLang="ko-KR" dirty="0"/>
              <a:t> </a:t>
            </a:r>
            <a:r>
              <a:rPr lang="ko-KR" altLang="en-US" dirty="0"/>
              <a:t>툴입니다</a:t>
            </a:r>
            <a:r>
              <a:rPr lang="en-US" altLang="ko-KR" dirty="0"/>
              <a:t>. 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이 </a:t>
            </a:r>
            <a:r>
              <a:rPr lang="ko-KR" altLang="en-US" dirty="0"/>
              <a:t>툴은</a:t>
            </a:r>
            <a:r>
              <a:rPr lang="en-US" altLang="ko-KR" dirty="0"/>
              <a:t> AWS </a:t>
            </a:r>
            <a:r>
              <a:rPr lang="en-US" altLang="ko-KR" dirty="0" err="1"/>
              <a:t>S3</a:t>
            </a:r>
            <a:r>
              <a:rPr lang="en-US" altLang="ko-KR" dirty="0"/>
              <a:t> Bucket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탐색하고</a:t>
            </a:r>
            <a:r>
              <a:rPr lang="en-US" altLang="ko-KR" dirty="0"/>
              <a:t> </a:t>
            </a:r>
            <a:r>
              <a:rPr lang="ko-KR" altLang="en-US" dirty="0"/>
              <a:t>가능하면</a:t>
            </a:r>
            <a:r>
              <a:rPr lang="en-US" altLang="ko-KR" dirty="0"/>
              <a:t> </a:t>
            </a:r>
            <a:r>
              <a:rPr lang="ko-KR" altLang="en-US" dirty="0"/>
              <a:t>원하는</a:t>
            </a:r>
            <a:r>
              <a:rPr lang="en-US" altLang="ko-KR" dirty="0"/>
              <a:t> </a:t>
            </a:r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en-US" altLang="ko-KR" dirty="0" err="1"/>
              <a:t>탈취할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722106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해킹할</a:t>
            </a:r>
            <a:r>
              <a:rPr lang="en-US" altLang="ko-KR" dirty="0"/>
              <a:t> </a:t>
            </a:r>
            <a:r>
              <a:rPr lang="en-US" altLang="ko-KR" dirty="0" err="1"/>
              <a:t>S3</a:t>
            </a:r>
            <a:r>
              <a:rPr lang="en-US" altLang="ko-KR" baseline="0" dirty="0"/>
              <a:t> URL</a:t>
            </a:r>
            <a:r>
              <a:rPr lang="ko-KR" altLang="en-US" baseline="0" dirty="0"/>
              <a:t>을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파이썬</a:t>
            </a:r>
            <a:r>
              <a:rPr lang="en-US" altLang="ko-KR" baseline="0" dirty="0"/>
              <a:t> </a:t>
            </a:r>
            <a:r>
              <a:rPr lang="ko-KR" altLang="en-US" dirty="0"/>
              <a:t>코드에</a:t>
            </a:r>
            <a:r>
              <a:rPr lang="en-US" altLang="ko-KR" dirty="0"/>
              <a:t> </a:t>
            </a:r>
            <a:r>
              <a:rPr lang="ko-KR" altLang="en-US" dirty="0"/>
              <a:t>입력하여</a:t>
            </a:r>
            <a:r>
              <a:rPr lang="en-US" altLang="ko-KR" dirty="0"/>
              <a:t> </a:t>
            </a:r>
            <a:r>
              <a:rPr lang="ko-KR" altLang="en-US" dirty="0"/>
              <a:t>실행한</a:t>
            </a:r>
            <a:r>
              <a:rPr lang="en-US" altLang="ko-KR" dirty="0"/>
              <a:t> </a:t>
            </a:r>
            <a:r>
              <a:rPr lang="ko-KR" altLang="en-US" baseline="0" dirty="0"/>
              <a:t>결과</a:t>
            </a:r>
            <a:r>
              <a:rPr lang="en-US" altLang="ko-KR" baseline="0" dirty="0"/>
              <a:t>,</a:t>
            </a:r>
            <a:r>
              <a:rPr lang="en-US" altLang="ko-KR" dirty="0"/>
              <a:t> 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err="1"/>
              <a:t>공격자는</a:t>
            </a:r>
            <a:r>
              <a:rPr lang="en-US" altLang="ko-KR" baseline="0" dirty="0"/>
              <a:t> </a:t>
            </a:r>
            <a:r>
              <a:rPr lang="en-US" altLang="ko-KR" dirty="0" err="1"/>
              <a:t>yonsai</a:t>
            </a:r>
            <a:r>
              <a:rPr lang="en-US" altLang="ko-KR" dirty="0"/>
              <a:t>-</a:t>
            </a:r>
            <a:r>
              <a:rPr lang="en-US" altLang="ko-KR" dirty="0" err="1"/>
              <a:t>pj</a:t>
            </a:r>
            <a:r>
              <a:rPr lang="en-US" altLang="ko-KR" dirty="0"/>
              <a:t>-bucket</a:t>
            </a:r>
            <a:r>
              <a:rPr lang="ko-KR" altLang="en-US" dirty="0"/>
              <a:t>으로부터</a:t>
            </a:r>
            <a:r>
              <a:rPr lang="en-US" altLang="ko-KR" dirty="0"/>
              <a:t> </a:t>
            </a:r>
            <a:r>
              <a:rPr lang="ko-KR" altLang="en-US" dirty="0"/>
              <a:t>파일을 다운로드했습니다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9156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 err="1"/>
              <a:t>다운로드된</a:t>
            </a:r>
            <a:r>
              <a:rPr lang="ko-KR" altLang="en-US" dirty="0"/>
              <a:t> 것을 확인하실 수 있습니다.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7375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70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ko-KR" dirty="0"/>
              <a:t>탈취한 파일을 뒤져본 결과, </a:t>
            </a:r>
            <a:r>
              <a:rPr lang="en-US" altLang="ko-KR" dirty="0" err="1"/>
              <a:t>Manage.csv</a:t>
            </a:r>
            <a:r>
              <a:rPr lang="ko-KR" altLang="en-US" baseline="0" dirty="0"/>
              <a:t> </a:t>
            </a:r>
            <a:r>
              <a:rPr lang="ko-KR" altLang="ko-KR" baseline="0" dirty="0"/>
              <a:t>파일 안에 </a:t>
            </a:r>
            <a:r>
              <a:rPr lang="en-US" altLang="ko-KR" baseline="0" dirty="0" err="1"/>
              <a:t>AccessKey</a:t>
            </a:r>
            <a:r>
              <a:rPr lang="ko-KR" altLang="en-US" baseline="0" dirty="0"/>
              <a:t> </a:t>
            </a:r>
            <a:r>
              <a:rPr lang="ko-KR" altLang="ko-KR" baseline="0" dirty="0"/>
              <a:t>정보를 발견했습니다</a:t>
            </a:r>
            <a:r>
              <a:rPr lang="en-US" altLang="ko-KR" baseline="0" dirty="0"/>
              <a:t>.</a:t>
            </a:r>
            <a:r>
              <a:rPr lang="ko-KR" altLang="en-US" dirty="0"/>
              <a:t> </a:t>
            </a:r>
          </a:p>
          <a:p>
            <a:pPr marL="0" indent="0">
              <a:buNone/>
            </a:pPr>
            <a:r>
              <a:rPr lang="ko-KR" altLang="en-US" dirty="0"/>
              <a:t>이러한 정보 유출은 매우 위험하고</a:t>
            </a:r>
            <a:r>
              <a:rPr lang="en-US" altLang="ko-KR" dirty="0"/>
              <a:t>,</a:t>
            </a:r>
            <a:r>
              <a:rPr lang="ko-KR" altLang="en-US" dirty="0"/>
              <a:t> 공격자가 해당 </a:t>
            </a:r>
            <a:r>
              <a:rPr lang="en-US" altLang="ko-KR" baseline="0" dirty="0" err="1"/>
              <a:t>AccessKey</a:t>
            </a:r>
            <a:r>
              <a:rPr lang="ko-KR" altLang="ko-KR" dirty="0"/>
              <a:t>를 사용하여 권한 상승 공격을 수행할 수 있습니다.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386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r>
              <a:rPr lang="ko-KR" altLang="ko-KR" dirty="0"/>
              <a:t>현재 </a:t>
            </a:r>
            <a:r>
              <a:rPr lang="ko-KR" altLang="ko-KR" dirty="0" err="1"/>
              <a:t>AWS</a:t>
            </a:r>
            <a:r>
              <a:rPr lang="ko-KR" altLang="ko-KR" dirty="0"/>
              <a:t> 사용자의 권한 정책을 살펴보면 위 이미지와 같이 세 개의 권한 정책이 설정되어 있습니다.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이제</a:t>
            </a:r>
            <a:r>
              <a:rPr lang="en-US" altLang="ko-KR" dirty="0"/>
              <a:t> PACU </a:t>
            </a:r>
            <a:r>
              <a:rPr lang="ko-KR" altLang="en-US" dirty="0"/>
              <a:t>툴을</a:t>
            </a:r>
            <a:r>
              <a:rPr lang="en-US" altLang="ko-KR" dirty="0"/>
              <a:t> </a:t>
            </a:r>
            <a:r>
              <a:rPr lang="ko-KR" altLang="en-US" dirty="0"/>
              <a:t>사용하여</a:t>
            </a:r>
            <a:r>
              <a:rPr lang="en-US" altLang="ko-KR" dirty="0"/>
              <a:t> </a:t>
            </a:r>
            <a:r>
              <a:rPr lang="ko-KR" altLang="en-US" dirty="0"/>
              <a:t>권한</a:t>
            </a:r>
            <a:r>
              <a:rPr lang="en-US" altLang="ko-KR" dirty="0"/>
              <a:t> </a:t>
            </a:r>
            <a:r>
              <a:rPr lang="ko-KR" altLang="en-US" dirty="0"/>
              <a:t>상승</a:t>
            </a:r>
            <a:r>
              <a:rPr lang="en-US" altLang="ko-KR" dirty="0"/>
              <a:t> </a:t>
            </a:r>
            <a:r>
              <a:rPr lang="ko-KR" altLang="en-US" dirty="0"/>
              <a:t>공격을</a:t>
            </a:r>
            <a:r>
              <a:rPr lang="en-US" altLang="ko-KR" dirty="0"/>
              <a:t> </a:t>
            </a:r>
            <a:r>
              <a:rPr lang="ko-KR" altLang="en-US" dirty="0"/>
              <a:t>시도해</a:t>
            </a:r>
            <a:r>
              <a:rPr lang="en-US" altLang="ko-KR" dirty="0"/>
              <a:t> </a:t>
            </a:r>
            <a:r>
              <a:rPr lang="ko-KR" altLang="en-US" dirty="0"/>
              <a:t>보겠습니다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617581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"Pacu"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AWS(Amazon Web Services)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보안 테스팅 및 자동화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ko-KR" dirty="0"/>
              <a:t>저희는 </a:t>
            </a:r>
            <a:r>
              <a:rPr lang="ko-KR" altLang="ko-KR" dirty="0" err="1"/>
              <a:t>도커를</a:t>
            </a:r>
            <a:r>
              <a:rPr lang="ko-KR" altLang="ko-KR" dirty="0"/>
              <a:t> </a:t>
            </a:r>
            <a:r>
              <a:rPr lang="ko-KR" altLang="en-US" dirty="0"/>
              <a:t>사용해서</a:t>
            </a:r>
            <a:r>
              <a:rPr lang="ko-KR" altLang="ko-KR" dirty="0"/>
              <a:t> </a:t>
            </a:r>
            <a:r>
              <a:rPr lang="en-US" altLang="ko-KR" baseline="0" dirty="0"/>
              <a:t>PACU</a:t>
            </a:r>
            <a:r>
              <a:rPr lang="ko-KR" altLang="en-US" baseline="0" dirty="0"/>
              <a:t> </a:t>
            </a:r>
            <a:r>
              <a:rPr lang="ko-KR" altLang="ko-KR" dirty="0"/>
              <a:t>툴을 편리하게 설치했습니다.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901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탈취한 액세스키로 </a:t>
            </a:r>
            <a:r>
              <a:rPr lang="en-US" altLang="ko-KR" baseline="0" dirty="0" err="1"/>
              <a:t>aws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사용자에게 </a:t>
            </a:r>
            <a:r>
              <a:rPr lang="ko-KR" altLang="en-US" dirty="0"/>
              <a:t>접근해줬는데요.</a:t>
            </a: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33767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다음과 같은 명령어로 관리자 권한을 부여했습니다.</a:t>
            </a:r>
            <a:endParaRPr lang="ko-KR" altLang="en-US" baseline="0" dirty="0"/>
          </a:p>
        </p:txBody>
      </p:sp>
    </p:spTree>
    <p:extLst>
      <p:ext uri="{BB962C8B-B14F-4D97-AF65-F5344CB8AC3E}">
        <p14:creationId xmlns:p14="http://schemas.microsoft.com/office/powerpoint/2010/main" val="3445732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 err="1"/>
              <a:t>Aws</a:t>
            </a:r>
            <a:r>
              <a:rPr lang="ko-KR" altLang="en-US" dirty="0"/>
              <a:t> 사용자의 권한 정책을 다시 한 번 살펴보면 관리자 권한이 부여된 것을 확인할 수 있습니다.</a:t>
            </a:r>
            <a:endParaRPr lang="ko-KR" altLang="en-US" baseline="0" dirty="0"/>
          </a:p>
        </p:txBody>
      </p:sp>
    </p:spTree>
    <p:extLst>
      <p:ext uri="{BB962C8B-B14F-4D97-AF65-F5344CB8AC3E}">
        <p14:creationId xmlns:p14="http://schemas.microsoft.com/office/powerpoint/2010/main" val="31219843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 err="1"/>
              <a:t>이와</a:t>
            </a:r>
            <a:r>
              <a:rPr lang="en-US" altLang="ko-KR" dirty="0"/>
              <a:t> </a:t>
            </a:r>
            <a:r>
              <a:rPr lang="en-US" altLang="ko-KR" dirty="0" err="1"/>
              <a:t>같은</a:t>
            </a:r>
            <a:r>
              <a:rPr lang="en-US" altLang="ko-KR" dirty="0"/>
              <a:t> </a:t>
            </a:r>
            <a:r>
              <a:rPr lang="en-US" altLang="ko-KR" dirty="0" err="1"/>
              <a:t>해킹</a:t>
            </a:r>
            <a:r>
              <a:rPr lang="en-US" altLang="ko-KR" dirty="0"/>
              <a:t> </a:t>
            </a:r>
            <a:r>
              <a:rPr lang="en-US" altLang="ko-KR" dirty="0" err="1"/>
              <a:t>공격을</a:t>
            </a:r>
            <a:r>
              <a:rPr lang="en-US" altLang="ko-KR" dirty="0"/>
              <a:t> </a:t>
            </a:r>
            <a:r>
              <a:rPr lang="en-US" altLang="ko-KR" dirty="0" err="1"/>
              <a:t>방지하기</a:t>
            </a:r>
            <a:r>
              <a:rPr lang="en-US" altLang="ko-KR" dirty="0"/>
              <a:t> </a:t>
            </a:r>
            <a:r>
              <a:rPr lang="en-US" altLang="ko-KR" dirty="0" err="1"/>
              <a:t>위해서는</a:t>
            </a:r>
            <a:r>
              <a:rPr lang="en-US" altLang="ko-KR" dirty="0"/>
              <a:t> </a:t>
            </a:r>
            <a:r>
              <a:rPr lang="en-US" altLang="ko-KR" dirty="0" err="1"/>
              <a:t>불필요한</a:t>
            </a:r>
            <a:r>
              <a:rPr lang="en-US" altLang="ko-KR" dirty="0"/>
              <a:t> Public </a:t>
            </a:r>
            <a:r>
              <a:rPr lang="en-US" altLang="ko-KR" dirty="0" err="1"/>
              <a:t>설정을</a:t>
            </a:r>
            <a:r>
              <a:rPr lang="en-US" altLang="ko-KR" dirty="0"/>
              <a:t> </a:t>
            </a:r>
            <a:r>
              <a:rPr lang="en-US" altLang="ko-KR" dirty="0" err="1"/>
              <a:t>지양해야</a:t>
            </a:r>
            <a:r>
              <a:rPr lang="en-US" altLang="ko-KR" dirty="0"/>
              <a:t> </a:t>
            </a:r>
            <a:r>
              <a:rPr lang="en-US" altLang="ko-KR" dirty="0" err="1"/>
              <a:t>합니다</a:t>
            </a:r>
            <a:r>
              <a:rPr lang="en-US" altLang="ko-KR" dirty="0"/>
              <a:t>. 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err="1"/>
              <a:t>버킷이</a:t>
            </a:r>
            <a:r>
              <a:rPr lang="en-US" altLang="ko-KR" dirty="0"/>
              <a:t> </a:t>
            </a:r>
            <a:r>
              <a:rPr lang="en-US" altLang="ko-KR" dirty="0" err="1"/>
              <a:t>불필요한</a:t>
            </a:r>
            <a:r>
              <a:rPr lang="en-US" altLang="ko-KR" dirty="0"/>
              <a:t> public </a:t>
            </a:r>
            <a:r>
              <a:rPr lang="en-US" altLang="ko-KR" dirty="0" err="1"/>
              <a:t>설정으로</a:t>
            </a:r>
            <a:r>
              <a:rPr lang="en-US" altLang="ko-KR" dirty="0"/>
              <a:t> </a:t>
            </a:r>
            <a:r>
              <a:rPr lang="en-US" altLang="ko-KR" dirty="0" err="1"/>
              <a:t>노출될</a:t>
            </a:r>
            <a:r>
              <a:rPr lang="en-US" altLang="ko-KR" dirty="0"/>
              <a:t> </a:t>
            </a:r>
            <a:r>
              <a:rPr lang="en-US" altLang="ko-KR" dirty="0" err="1"/>
              <a:t>경우</a:t>
            </a:r>
            <a:r>
              <a:rPr lang="en-US" altLang="ko-KR" dirty="0"/>
              <a:t> </a:t>
            </a:r>
            <a:r>
              <a:rPr lang="en-US" altLang="ko-KR" dirty="0" err="1"/>
              <a:t>공격자가</a:t>
            </a:r>
            <a:r>
              <a:rPr lang="en-US" altLang="ko-KR" dirty="0"/>
              <a:t> </a:t>
            </a:r>
            <a:r>
              <a:rPr lang="en-US" altLang="ko-KR" dirty="0" err="1"/>
              <a:t>중요</a:t>
            </a:r>
            <a:r>
              <a:rPr lang="en-US" altLang="ko-KR" dirty="0"/>
              <a:t> </a:t>
            </a:r>
            <a:r>
              <a:rPr lang="en-US" altLang="ko-KR" dirty="0" err="1"/>
              <a:t>파일에</a:t>
            </a:r>
            <a:r>
              <a:rPr lang="en-US" altLang="ko-KR" dirty="0"/>
              <a:t> </a:t>
            </a:r>
            <a:r>
              <a:rPr lang="en-US" altLang="ko-KR" dirty="0" err="1"/>
              <a:t>접근하거나</a:t>
            </a:r>
            <a:r>
              <a:rPr lang="en-US" altLang="ko-KR" dirty="0"/>
              <a:t> </a:t>
            </a:r>
            <a:r>
              <a:rPr lang="en-US" altLang="ko-KR" dirty="0" err="1"/>
              <a:t>비공개</a:t>
            </a:r>
            <a:r>
              <a:rPr lang="en-US" altLang="ko-KR" dirty="0"/>
              <a:t> </a:t>
            </a:r>
            <a:r>
              <a:rPr lang="en-US" altLang="ko-KR" dirty="0" err="1"/>
              <a:t>서비스에</a:t>
            </a:r>
            <a:r>
              <a:rPr lang="en-US" altLang="ko-KR" dirty="0"/>
              <a:t> </a:t>
            </a:r>
            <a:r>
              <a:rPr lang="en-US" altLang="ko-KR" dirty="0" err="1"/>
              <a:t>대해</a:t>
            </a:r>
            <a:r>
              <a:rPr lang="en-US" altLang="ko-KR" dirty="0"/>
              <a:t> </a:t>
            </a:r>
            <a:r>
              <a:rPr lang="en-US" altLang="ko-KR" dirty="0" err="1"/>
              <a:t>접근</a:t>
            </a:r>
            <a:r>
              <a:rPr lang="en-US" altLang="ko-KR" dirty="0"/>
              <a:t> 할 수 </a:t>
            </a:r>
            <a:r>
              <a:rPr lang="en-US" altLang="ko-KR" dirty="0" err="1"/>
              <a:t>있기에</a:t>
            </a:r>
            <a:r>
              <a:rPr lang="en-US" altLang="ko-KR" dirty="0"/>
              <a:t> </a:t>
            </a:r>
            <a:r>
              <a:rPr lang="en-US" altLang="ko-KR" dirty="0" err="1"/>
              <a:t>취약도를</a:t>
            </a:r>
            <a:r>
              <a:rPr lang="en-US" altLang="ko-KR" dirty="0"/>
              <a:t> </a:t>
            </a:r>
            <a:r>
              <a:rPr lang="en-US" altLang="ko-KR" dirty="0" err="1"/>
              <a:t>상으로</a:t>
            </a:r>
            <a:r>
              <a:rPr lang="en-US" altLang="ko-KR" dirty="0"/>
              <a:t> </a:t>
            </a:r>
            <a:r>
              <a:rPr lang="en-US" altLang="ko-KR" dirty="0" err="1"/>
              <a:t>평가</a:t>
            </a:r>
            <a:r>
              <a:rPr lang="en-US" altLang="ko-KR" dirty="0"/>
              <a:t> </a:t>
            </a:r>
            <a:r>
              <a:rPr lang="en-US" altLang="ko-KR" dirty="0" err="1"/>
              <a:t>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 </a:t>
            </a:r>
            <a:r>
              <a:rPr lang="en-US" altLang="ko-KR" dirty="0" err="1"/>
              <a:t>만약</a:t>
            </a:r>
            <a:r>
              <a:rPr lang="en-US" altLang="ko-KR" dirty="0"/>
              <a:t> </a:t>
            </a:r>
            <a:r>
              <a:rPr lang="en-US" altLang="ko-KR" dirty="0" err="1"/>
              <a:t>S3를</a:t>
            </a:r>
            <a:r>
              <a:rPr lang="en-US" altLang="ko-KR" dirty="0"/>
              <a:t> </a:t>
            </a:r>
            <a:r>
              <a:rPr lang="en-US" altLang="ko-KR" dirty="0" err="1"/>
              <a:t>스토리지</a:t>
            </a:r>
            <a:r>
              <a:rPr lang="en-US" altLang="ko-KR" dirty="0"/>
              <a:t> </a:t>
            </a:r>
            <a:r>
              <a:rPr lang="en-US" altLang="ko-KR" dirty="0" err="1"/>
              <a:t>용도로</a:t>
            </a:r>
            <a:r>
              <a:rPr lang="en-US" altLang="ko-KR" dirty="0"/>
              <a:t> </a:t>
            </a:r>
            <a:r>
              <a:rPr lang="en-US" altLang="ko-KR" dirty="0" err="1"/>
              <a:t>외부에</a:t>
            </a:r>
            <a:r>
              <a:rPr lang="en-US" altLang="ko-KR" dirty="0"/>
              <a:t> </a:t>
            </a:r>
            <a:r>
              <a:rPr lang="en-US" altLang="ko-KR" dirty="0" err="1"/>
              <a:t>공개하고</a:t>
            </a:r>
            <a:r>
              <a:rPr lang="en-US" altLang="ko-KR" dirty="0"/>
              <a:t> </a:t>
            </a:r>
            <a:r>
              <a:rPr lang="en-US" altLang="ko-KR" dirty="0" err="1"/>
              <a:t>사용하는</a:t>
            </a:r>
            <a:r>
              <a:rPr lang="en-US" altLang="ko-KR" dirty="0"/>
              <a:t> </a:t>
            </a:r>
            <a:r>
              <a:rPr lang="en-US" altLang="ko-KR" dirty="0" err="1"/>
              <a:t>경우</a:t>
            </a:r>
            <a:r>
              <a:rPr lang="en-US" altLang="ko-KR" dirty="0"/>
              <a:t> </a:t>
            </a:r>
            <a:r>
              <a:rPr lang="en-US" altLang="ko-KR" dirty="0" err="1"/>
              <a:t>중요파일을</a:t>
            </a:r>
            <a:r>
              <a:rPr lang="en-US" altLang="ko-KR" dirty="0"/>
              <a:t> </a:t>
            </a:r>
            <a:r>
              <a:rPr lang="en-US" altLang="ko-KR" dirty="0" err="1"/>
              <a:t>함께</a:t>
            </a:r>
            <a:r>
              <a:rPr lang="en-US" altLang="ko-KR" dirty="0"/>
              <a:t> </a:t>
            </a:r>
            <a:r>
              <a:rPr lang="en-US" altLang="ko-KR" dirty="0" err="1"/>
              <a:t>보관하지</a:t>
            </a:r>
            <a:r>
              <a:rPr lang="en-US" altLang="ko-KR" dirty="0"/>
              <a:t> </a:t>
            </a:r>
            <a:r>
              <a:rPr lang="en-US" altLang="ko-KR" dirty="0" err="1"/>
              <a:t>않도록</a:t>
            </a:r>
            <a:r>
              <a:rPr lang="en-US" altLang="ko-KR" dirty="0"/>
              <a:t> </a:t>
            </a:r>
            <a:r>
              <a:rPr lang="en-US" altLang="ko-KR" dirty="0" err="1"/>
              <a:t>주의</a:t>
            </a:r>
            <a:r>
              <a:rPr lang="en-US" altLang="ko-KR" dirty="0"/>
              <a:t> </a:t>
            </a:r>
            <a:r>
              <a:rPr lang="en-US" altLang="ko-KR" dirty="0" err="1"/>
              <a:t>해야</a:t>
            </a:r>
            <a:r>
              <a:rPr lang="en-US" altLang="ko-KR" dirty="0"/>
              <a:t> </a:t>
            </a:r>
            <a:r>
              <a:rPr lang="en-US" altLang="ko-KR" dirty="0" err="1"/>
              <a:t>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3143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다음 이미지는 퍼블릭 액세스가 모두 허용된 모습입니다.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ko-KR" dirty="0"/>
              <a:t>이러한 설정은 보안에 심각한 위험을 </a:t>
            </a:r>
            <a:r>
              <a:rPr lang="ko-KR" altLang="en-US" dirty="0"/>
              <a:t>불러올</a:t>
            </a:r>
            <a:r>
              <a:rPr lang="ko-KR" altLang="ko-KR" dirty="0"/>
              <a:t> 수 있으므로 필요한 경우에만 퍼블릭 액세스를 허용해야 합니다. </a:t>
            </a:r>
          </a:p>
        </p:txBody>
      </p:sp>
    </p:spTree>
    <p:extLst>
      <p:ext uri="{BB962C8B-B14F-4D97-AF65-F5344CB8AC3E}">
        <p14:creationId xmlns:p14="http://schemas.microsoft.com/office/powerpoint/2010/main" val="2755612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또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pacu를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이용한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권한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상승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공격을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방지하기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위해서는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IAM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사용자에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대한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권한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경계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정책을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설정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해주어야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합니다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.</a:t>
            </a:r>
          </a:p>
          <a:p>
            <a:pPr marL="0" indent="0">
              <a:buNone/>
            </a:pP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권한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경계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정책을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설정하지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않으면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시스템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전반에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대한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보안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위험이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증가합니다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.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따라서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사용자에게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특정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리소스에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대한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읽기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및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쓰기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권한만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부여함으로써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사용자가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자신의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권한을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상승시키는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것을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방지할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 수 </a:t>
            </a:r>
            <a:r>
              <a:rPr lang="en-US" altLang="ko-KR" dirty="0" err="1">
                <a:solidFill>
                  <a:srgbClr val="16191F"/>
                </a:solidFill>
                <a:highlight>
                  <a:srgbClr val="FFFFFF"/>
                </a:highlight>
              </a:rPr>
              <a:t>있습니다</a:t>
            </a:r>
            <a:r>
              <a:rPr lang="en-US" altLang="ko-KR" dirty="0">
                <a:solidFill>
                  <a:srgbClr val="16191F"/>
                </a:solidFill>
                <a:highlight>
                  <a:srgbClr val="FFFFFF"/>
                </a:highlight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069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조치</a:t>
            </a:r>
            <a:r>
              <a:rPr lang="en-US" altLang="ko-KR" baseline="0" dirty="0"/>
              <a:t>:</a:t>
            </a:r>
          </a:p>
          <a:p>
            <a:pPr marL="0" indent="0">
              <a:buNone/>
            </a:pPr>
            <a:r>
              <a:rPr lang="ko-KR" altLang="en-US" baseline="0" dirty="0"/>
              <a:t>사용자별로 권한 경계를 설정</a:t>
            </a:r>
            <a:r>
              <a:rPr lang="ko-KR" altLang="en-US" dirty="0"/>
              <a:t> 해줬습니다.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결과</a:t>
            </a:r>
            <a:r>
              <a:rPr lang="en-US" altLang="ko-KR" baseline="0" dirty="0"/>
              <a:t>:</a:t>
            </a:r>
          </a:p>
          <a:p>
            <a:pPr marL="0" indent="0">
              <a:buNone/>
            </a:pPr>
            <a:r>
              <a:rPr lang="en-US" altLang="ko-KR" baseline="0" dirty="0"/>
              <a:t>Pacu </a:t>
            </a:r>
            <a:r>
              <a:rPr lang="ko-KR" altLang="en-US" baseline="0" dirty="0"/>
              <a:t>툴로 </a:t>
            </a:r>
            <a:r>
              <a:rPr lang="en-US" altLang="ko-KR" baseline="0" dirty="0"/>
              <a:t>IAM </a:t>
            </a:r>
            <a:r>
              <a:rPr lang="ko-KR" altLang="en-US" baseline="0" dirty="0"/>
              <a:t>사용자에게 최고 권한인 관리자 권한을 부여하는 </a:t>
            </a:r>
            <a:r>
              <a:rPr lang="ko-KR" altLang="en-US" dirty="0"/>
              <a:t>공격을</a:t>
            </a:r>
            <a:r>
              <a:rPr lang="ko-KR" altLang="en-US" baseline="0" dirty="0"/>
              <a:t> 시도했으나 </a:t>
            </a:r>
            <a:r>
              <a:rPr lang="ko-KR" altLang="en-US" dirty="0"/>
              <a:t>실패하는 모습입니다.</a:t>
            </a: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61602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글로벌 클라우드 시장규모는 매년 꾸준히 성장하여 작년 </a:t>
            </a:r>
            <a:r>
              <a:rPr lang="en-US" altLang="ko-KR" dirty="0"/>
              <a:t>4</a:t>
            </a:r>
            <a:r>
              <a:rPr lang="ko-KR" altLang="en-US" dirty="0"/>
              <a:t>분기 기준 </a:t>
            </a:r>
            <a:r>
              <a:rPr lang="en-US" altLang="ko-KR" dirty="0"/>
              <a:t>737</a:t>
            </a:r>
            <a:r>
              <a:rPr lang="ko-KR" altLang="en-US" dirty="0"/>
              <a:t>억 달러를 돌파했습니다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전세계적으로 기업은 </a:t>
            </a:r>
            <a:r>
              <a:rPr lang="ko-KR" altLang="en-US" dirty="0" err="1"/>
              <a:t>온프레미스에서</a:t>
            </a:r>
            <a:r>
              <a:rPr lang="ko-KR" altLang="en-US" dirty="0"/>
              <a:t> 클라우드로</a:t>
            </a:r>
            <a:r>
              <a:rPr lang="ko-KR" altLang="en-US" baseline="0" dirty="0"/>
              <a:t> 전환하는 추세입니다</a:t>
            </a:r>
            <a:r>
              <a:rPr lang="en-US" altLang="ko-KR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829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 err="1"/>
              <a:t>올바르지</a:t>
            </a:r>
            <a:r>
              <a:rPr lang="en-US" altLang="ko-KR" dirty="0"/>
              <a:t> </a:t>
            </a:r>
            <a:r>
              <a:rPr lang="en-US" altLang="ko-KR" dirty="0" err="1"/>
              <a:t>않은</a:t>
            </a:r>
            <a:r>
              <a:rPr lang="en-US" altLang="ko-KR" dirty="0"/>
              <a:t> </a:t>
            </a:r>
            <a:r>
              <a:rPr lang="en-US" altLang="ko-KR" dirty="0" err="1"/>
              <a:t>액세스</a:t>
            </a:r>
            <a:r>
              <a:rPr lang="en-US" altLang="ko-KR" dirty="0"/>
              <a:t> 키 </a:t>
            </a:r>
            <a:r>
              <a:rPr lang="en-US" altLang="ko-KR" dirty="0" err="1"/>
              <a:t>관리는</a:t>
            </a:r>
            <a:r>
              <a:rPr lang="en-US" altLang="ko-KR" dirty="0"/>
              <a:t> </a:t>
            </a:r>
            <a:r>
              <a:rPr lang="en-US" altLang="ko-KR" dirty="0" err="1"/>
              <a:t>데이터</a:t>
            </a:r>
            <a:r>
              <a:rPr lang="en-US" altLang="ko-KR" dirty="0"/>
              <a:t> </a:t>
            </a:r>
            <a:r>
              <a:rPr lang="en-US" altLang="ko-KR" dirty="0" err="1"/>
              <a:t>유출</a:t>
            </a:r>
            <a:r>
              <a:rPr lang="en-US" altLang="ko-KR" dirty="0"/>
              <a:t> 및 </a:t>
            </a:r>
            <a:r>
              <a:rPr lang="en-US" altLang="ko-KR" dirty="0" err="1"/>
              <a:t>불법적인</a:t>
            </a:r>
            <a:r>
              <a:rPr lang="en-US" altLang="ko-KR" dirty="0"/>
              <a:t> </a:t>
            </a:r>
            <a:r>
              <a:rPr lang="en-US" altLang="ko-KR" dirty="0" err="1"/>
              <a:t>액세스를</a:t>
            </a:r>
            <a:r>
              <a:rPr lang="en-US" altLang="ko-KR" dirty="0"/>
              <a:t> </a:t>
            </a:r>
            <a:r>
              <a:rPr lang="en-US" altLang="ko-KR" dirty="0" err="1"/>
              <a:t>야기한다는</a:t>
            </a:r>
            <a:r>
              <a:rPr lang="en-US" altLang="ko-KR" dirty="0"/>
              <a:t> </a:t>
            </a:r>
            <a:r>
              <a:rPr lang="en-US" altLang="ko-KR" dirty="0" err="1"/>
              <a:t>것을</a:t>
            </a:r>
            <a:r>
              <a:rPr lang="en-US" altLang="ko-KR" dirty="0"/>
              <a:t> </a:t>
            </a:r>
            <a:r>
              <a:rPr lang="en-US" altLang="ko-KR" dirty="0" err="1"/>
              <a:t>앞의</a:t>
            </a:r>
            <a:r>
              <a:rPr lang="en-US" altLang="ko-KR" dirty="0"/>
              <a:t> </a:t>
            </a:r>
            <a:r>
              <a:rPr lang="en-US" altLang="ko-KR" dirty="0" err="1"/>
              <a:t>공격을</a:t>
            </a:r>
            <a:r>
              <a:rPr lang="en-US" altLang="ko-KR" dirty="0"/>
              <a:t> </a:t>
            </a:r>
            <a:r>
              <a:rPr lang="en-US" altLang="ko-KR" dirty="0" err="1"/>
              <a:t>통해</a:t>
            </a:r>
            <a:r>
              <a:rPr lang="en-US" altLang="ko-KR" dirty="0"/>
              <a:t> </a:t>
            </a:r>
            <a:r>
              <a:rPr lang="en-US" altLang="ko-KR" dirty="0" err="1"/>
              <a:t>알아봤는데요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악의적인</a:t>
            </a:r>
            <a:r>
              <a:rPr lang="en-US" altLang="ko-KR" dirty="0"/>
              <a:t> </a:t>
            </a:r>
            <a:r>
              <a:rPr lang="en-US" altLang="ko-KR" dirty="0" err="1"/>
              <a:t>공격자가</a:t>
            </a:r>
            <a:r>
              <a:rPr lang="en-US" altLang="ko-KR" dirty="0"/>
              <a:t> </a:t>
            </a:r>
            <a:r>
              <a:rPr lang="en-US" altLang="ko-KR" dirty="0" err="1"/>
              <a:t>액세스</a:t>
            </a:r>
            <a:r>
              <a:rPr lang="en-US" altLang="ko-KR" dirty="0"/>
              <a:t> </a:t>
            </a:r>
            <a:r>
              <a:rPr lang="en-US" altLang="ko-KR" dirty="0" err="1"/>
              <a:t>키를</a:t>
            </a:r>
            <a:r>
              <a:rPr lang="en-US" altLang="ko-KR" dirty="0"/>
              <a:t> </a:t>
            </a:r>
            <a:r>
              <a:rPr lang="en-US" altLang="ko-KR" dirty="0" err="1"/>
              <a:t>획득하면</a:t>
            </a:r>
            <a:r>
              <a:rPr lang="en-US" altLang="ko-KR" dirty="0"/>
              <a:t> </a:t>
            </a:r>
            <a:r>
              <a:rPr lang="en-US" altLang="ko-KR" dirty="0" err="1"/>
              <a:t>민감한</a:t>
            </a:r>
            <a:r>
              <a:rPr lang="en-US" altLang="ko-KR" dirty="0"/>
              <a:t> </a:t>
            </a:r>
            <a:r>
              <a:rPr lang="en-US" altLang="ko-KR" dirty="0" err="1"/>
              <a:t>데이터가</a:t>
            </a:r>
            <a:r>
              <a:rPr lang="en-US" altLang="ko-KR" dirty="0"/>
              <a:t> </a:t>
            </a:r>
            <a:r>
              <a:rPr lang="en-US" altLang="ko-KR" dirty="0" err="1"/>
              <a:t>유출될</a:t>
            </a:r>
            <a:r>
              <a:rPr lang="en-US" altLang="ko-KR" dirty="0"/>
              <a:t> 수 </a:t>
            </a:r>
            <a:r>
              <a:rPr lang="en-US" altLang="ko-KR" dirty="0" err="1"/>
              <a:t>있으므로</a:t>
            </a:r>
            <a:r>
              <a:rPr lang="en-US" altLang="ko-KR" dirty="0"/>
              <a:t> </a:t>
            </a:r>
            <a:r>
              <a:rPr lang="en-US" altLang="ko-KR" dirty="0" err="1"/>
              <a:t>액세스</a:t>
            </a:r>
            <a:r>
              <a:rPr lang="en-US" altLang="ko-KR" dirty="0"/>
              <a:t> </a:t>
            </a:r>
            <a:r>
              <a:rPr lang="en-US" altLang="ko-KR" dirty="0" err="1"/>
              <a:t>키를</a:t>
            </a:r>
            <a:r>
              <a:rPr lang="en-US" altLang="ko-KR" dirty="0"/>
              <a:t> </a:t>
            </a:r>
            <a:r>
              <a:rPr lang="en-US" altLang="ko-KR" dirty="0" err="1"/>
              <a:t>안전하게</a:t>
            </a:r>
            <a:r>
              <a:rPr lang="en-US" altLang="ko-KR" dirty="0"/>
              <a:t> </a:t>
            </a:r>
            <a:r>
              <a:rPr lang="en-US" altLang="ko-KR" dirty="0" err="1"/>
              <a:t>보관해야</a:t>
            </a:r>
            <a:r>
              <a:rPr lang="en-US" altLang="ko-KR" dirty="0"/>
              <a:t> </a:t>
            </a:r>
            <a:r>
              <a:rPr lang="en-US" altLang="ko-KR" dirty="0" err="1"/>
              <a:t>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77712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818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디렉터리 </a:t>
            </a:r>
            <a:r>
              <a:rPr lang="ko-KR" altLang="en-US" dirty="0" err="1"/>
              <a:t>리스팅은</a:t>
            </a:r>
            <a:r>
              <a:rPr lang="ko-KR" altLang="en-US" dirty="0"/>
              <a:t> 웹 서버에서 접속자가 디렉터리</a:t>
            </a:r>
            <a:r>
              <a:rPr lang="ko-KR" altLang="en-US" baseline="0" dirty="0"/>
              <a:t> 구조나 파일명을 쉽게 파악하고 다운로드할 수 있게 하는 것이 </a:t>
            </a:r>
            <a:r>
              <a:rPr lang="ko-KR" altLang="en-US" dirty="0"/>
              <a:t>목적입니다.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주소창에 </a:t>
            </a:r>
            <a:r>
              <a:rPr lang="ko-KR" altLang="en-US" dirty="0" err="1"/>
              <a:t>서버ip주소</a:t>
            </a:r>
            <a:r>
              <a:rPr lang="en-US" altLang="ko-KR" dirty="0"/>
              <a:t>/board/</a:t>
            </a:r>
            <a:r>
              <a:rPr lang="en-US" altLang="ko-KR" dirty="0" err="1"/>
              <a:t>pds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/>
              <a:t>를 </a:t>
            </a:r>
            <a:r>
              <a:rPr lang="ko-KR" altLang="en-US" dirty="0"/>
              <a:t>입력하면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웹 서버의 파일과 구조가 노출되는 것을 확인할 수 있습니다.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이와</a:t>
            </a:r>
            <a:r>
              <a:rPr lang="en-US" altLang="ko-KR" dirty="0"/>
              <a:t> </a:t>
            </a:r>
            <a:r>
              <a:rPr lang="en-US" altLang="ko-KR" dirty="0" err="1"/>
              <a:t>같은</a:t>
            </a:r>
            <a:r>
              <a:rPr lang="en-US" altLang="ko-KR" dirty="0"/>
              <a:t> </a:t>
            </a:r>
            <a:r>
              <a:rPr lang="en-US" altLang="ko-KR" dirty="0" err="1"/>
              <a:t>파일과</a:t>
            </a:r>
            <a:r>
              <a:rPr lang="en-US" altLang="ko-KR" dirty="0"/>
              <a:t> </a:t>
            </a:r>
            <a:r>
              <a:rPr lang="en-US" altLang="ko-KR" dirty="0" err="1"/>
              <a:t>구조의</a:t>
            </a:r>
            <a:r>
              <a:rPr lang="en-US" altLang="ko-KR" dirty="0"/>
              <a:t> </a:t>
            </a:r>
            <a:r>
              <a:rPr lang="en-US" altLang="ko-KR" dirty="0" err="1"/>
              <a:t>노출을</a:t>
            </a:r>
            <a:r>
              <a:rPr lang="en-US" altLang="ko-KR" dirty="0"/>
              <a:t> </a:t>
            </a:r>
            <a:r>
              <a:rPr lang="en-US" altLang="ko-KR" dirty="0" err="1"/>
              <a:t>방지하기</a:t>
            </a:r>
            <a:r>
              <a:rPr lang="en-US" altLang="ko-KR" dirty="0"/>
              <a:t> </a:t>
            </a:r>
            <a:r>
              <a:rPr lang="en-US" altLang="ko-KR" dirty="0" err="1"/>
              <a:t>위해서는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8633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 err="1"/>
              <a:t>디렉터리</a:t>
            </a:r>
            <a:r>
              <a:rPr lang="en-US" altLang="ko-KR" dirty="0"/>
              <a:t> </a:t>
            </a:r>
            <a:r>
              <a:rPr lang="en-US" altLang="ko-KR" dirty="0" err="1"/>
              <a:t>리스팅</a:t>
            </a:r>
            <a:r>
              <a:rPr lang="en-US" altLang="ko-KR" dirty="0"/>
              <a:t> </a:t>
            </a:r>
            <a:r>
              <a:rPr lang="en-US" altLang="ko-KR" dirty="0" err="1"/>
              <a:t>비활성화를</a:t>
            </a:r>
            <a:r>
              <a:rPr lang="en-US" altLang="ko-KR" dirty="0"/>
              <a:t> </a:t>
            </a:r>
            <a:r>
              <a:rPr lang="en-US" altLang="ko-KR" dirty="0" err="1"/>
              <a:t>설정해주어야</a:t>
            </a:r>
            <a:r>
              <a:rPr lang="en-US" altLang="ko-KR" dirty="0"/>
              <a:t> </a:t>
            </a:r>
            <a:r>
              <a:rPr lang="en-US" altLang="ko-KR" dirty="0" err="1"/>
              <a:t>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err="1"/>
              <a:t>디렉터리</a:t>
            </a:r>
            <a:r>
              <a:rPr lang="en-US" altLang="ko-KR" dirty="0"/>
              <a:t> </a:t>
            </a:r>
            <a:r>
              <a:rPr lang="en-US" altLang="ko-KR" dirty="0" err="1"/>
              <a:t>검색은</a:t>
            </a:r>
            <a:r>
              <a:rPr lang="en-US" altLang="ko-KR" dirty="0"/>
              <a:t> </a:t>
            </a:r>
            <a:r>
              <a:rPr lang="en-US" altLang="ko-KR" dirty="0" err="1"/>
              <a:t>디렉터리</a:t>
            </a:r>
            <a:r>
              <a:rPr lang="en-US" altLang="ko-KR" dirty="0"/>
              <a:t> </a:t>
            </a:r>
            <a:r>
              <a:rPr lang="en-US" altLang="ko-KR" dirty="0" err="1"/>
              <a:t>요청</a:t>
            </a:r>
            <a:r>
              <a:rPr lang="en-US" altLang="ko-KR" dirty="0"/>
              <a:t> 시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디렉터리에</a:t>
            </a:r>
            <a:r>
              <a:rPr lang="en-US" altLang="ko-KR" dirty="0"/>
              <a:t> </a:t>
            </a:r>
            <a:r>
              <a:rPr lang="en-US" altLang="ko-KR" dirty="0" err="1"/>
              <a:t>기본</a:t>
            </a:r>
            <a:r>
              <a:rPr lang="en-US" altLang="ko-KR" dirty="0"/>
              <a:t> </a:t>
            </a:r>
            <a:r>
              <a:rPr lang="en-US" altLang="ko-KR" dirty="0" err="1"/>
              <a:t>문서가</a:t>
            </a:r>
            <a:r>
              <a:rPr lang="en-US" altLang="ko-KR" dirty="0"/>
              <a:t> </a:t>
            </a:r>
            <a:r>
              <a:rPr lang="en-US" altLang="ko-KR" dirty="0" err="1"/>
              <a:t>존재하지</a:t>
            </a:r>
            <a:r>
              <a:rPr lang="en-US" altLang="ko-KR" dirty="0"/>
              <a:t> </a:t>
            </a:r>
            <a:r>
              <a:rPr lang="en-US" altLang="ko-KR" dirty="0" err="1"/>
              <a:t>않을</a:t>
            </a:r>
            <a:r>
              <a:rPr lang="en-US" altLang="ko-KR" dirty="0"/>
              <a:t> </a:t>
            </a:r>
            <a:r>
              <a:rPr lang="en-US" altLang="ko-KR" dirty="0" err="1"/>
              <a:t>경우</a:t>
            </a:r>
            <a:r>
              <a:rPr lang="en-US" altLang="ko-KR" dirty="0"/>
              <a:t> </a:t>
            </a:r>
            <a:r>
              <a:rPr lang="en-US" altLang="ko-KR" dirty="0" err="1"/>
              <a:t>디렉터리</a:t>
            </a:r>
            <a:r>
              <a:rPr lang="en-US" altLang="ko-KR" dirty="0"/>
              <a:t> 내 </a:t>
            </a:r>
            <a:r>
              <a:rPr lang="en-US" altLang="ko-KR" dirty="0" err="1"/>
              <a:t>모든</a:t>
            </a:r>
            <a:r>
              <a:rPr lang="en-US" altLang="ko-KR" dirty="0"/>
              <a:t> </a:t>
            </a:r>
            <a:r>
              <a:rPr lang="en-US" altLang="ko-KR" dirty="0" err="1"/>
              <a:t>파일의</a:t>
            </a:r>
            <a:r>
              <a:rPr lang="en-US" altLang="ko-KR" dirty="0"/>
              <a:t> </a:t>
            </a:r>
            <a:r>
              <a:rPr lang="en-US" altLang="ko-KR" dirty="0" err="1"/>
              <a:t>목록을</a:t>
            </a:r>
            <a:r>
              <a:rPr lang="en-US" altLang="ko-KR" dirty="0"/>
              <a:t> </a:t>
            </a:r>
            <a:r>
              <a:rPr lang="en-US" altLang="ko-KR" dirty="0" err="1"/>
              <a:t>보여주는</a:t>
            </a:r>
            <a:r>
              <a:rPr lang="en-US" altLang="ko-KR" dirty="0"/>
              <a:t> </a:t>
            </a:r>
            <a:r>
              <a:rPr lang="en-US" altLang="ko-KR" dirty="0" err="1"/>
              <a:t>기능입니다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err="1"/>
              <a:t>디렉터리</a:t>
            </a:r>
            <a:r>
              <a:rPr lang="en-US" altLang="ko-KR" dirty="0"/>
              <a:t> </a:t>
            </a:r>
            <a:r>
              <a:rPr lang="en-US" altLang="ko-KR" dirty="0" err="1"/>
              <a:t>검색</a:t>
            </a:r>
            <a:r>
              <a:rPr lang="en-US" altLang="ko-KR" dirty="0"/>
              <a:t> </a:t>
            </a:r>
            <a:r>
              <a:rPr lang="en-US" altLang="ko-KR" dirty="0" err="1"/>
              <a:t>기능이</a:t>
            </a:r>
            <a:r>
              <a:rPr lang="en-US" altLang="ko-KR" dirty="0"/>
              <a:t> </a:t>
            </a:r>
            <a:r>
              <a:rPr lang="en-US" altLang="ko-KR" dirty="0" err="1"/>
              <a:t>활성화되어</a:t>
            </a:r>
            <a:r>
              <a:rPr lang="en-US" altLang="ko-KR" dirty="0"/>
              <a:t> </a:t>
            </a:r>
            <a:r>
              <a:rPr lang="en-US" altLang="ko-KR" dirty="0" err="1"/>
              <a:t>있는</a:t>
            </a:r>
            <a:r>
              <a:rPr lang="en-US" altLang="ko-KR" dirty="0"/>
              <a:t> </a:t>
            </a:r>
            <a:r>
              <a:rPr lang="en-US" altLang="ko-KR" dirty="0" err="1"/>
              <a:t>경우</a:t>
            </a:r>
            <a:r>
              <a:rPr lang="en-US" altLang="ko-KR" dirty="0"/>
              <a:t> </a:t>
            </a:r>
            <a:r>
              <a:rPr lang="en-US" altLang="ko-KR" dirty="0" err="1"/>
              <a:t>외부에서</a:t>
            </a:r>
            <a:r>
              <a:rPr lang="en-US" altLang="ko-KR" dirty="0"/>
              <a:t> </a:t>
            </a:r>
            <a:r>
              <a:rPr lang="en-US" altLang="ko-KR" dirty="0" err="1"/>
              <a:t>디렉터리</a:t>
            </a:r>
            <a:r>
              <a:rPr lang="en-US" altLang="ko-KR" dirty="0"/>
              <a:t> </a:t>
            </a:r>
            <a:r>
              <a:rPr lang="en-US" altLang="ko-KR" dirty="0" err="1"/>
              <a:t>내의</a:t>
            </a:r>
            <a:r>
              <a:rPr lang="en-US" altLang="ko-KR" dirty="0"/>
              <a:t> </a:t>
            </a:r>
            <a:r>
              <a:rPr lang="en-US" altLang="ko-KR" dirty="0" err="1"/>
              <a:t>모든</a:t>
            </a:r>
            <a:r>
              <a:rPr lang="en-US" altLang="ko-KR" dirty="0"/>
              <a:t> </a:t>
            </a:r>
            <a:r>
              <a:rPr lang="en-US" altLang="ko-KR" dirty="0" err="1"/>
              <a:t>파일에</a:t>
            </a:r>
            <a:r>
              <a:rPr lang="en-US" altLang="ko-KR" dirty="0"/>
              <a:t> </a:t>
            </a:r>
            <a:r>
              <a:rPr lang="en-US" altLang="ko-KR" dirty="0" err="1"/>
              <a:t>대한</a:t>
            </a:r>
            <a:r>
              <a:rPr lang="en-US" altLang="ko-KR" dirty="0"/>
              <a:t> </a:t>
            </a:r>
            <a:r>
              <a:rPr lang="en-US" altLang="ko-KR" dirty="0" err="1"/>
              <a:t>접근이</a:t>
            </a:r>
            <a:r>
              <a:rPr lang="en-US" altLang="ko-KR" dirty="0"/>
              <a:t> </a:t>
            </a:r>
            <a:r>
              <a:rPr lang="en-US" altLang="ko-KR" dirty="0" err="1"/>
              <a:t>가능하여</a:t>
            </a:r>
            <a:r>
              <a:rPr lang="en-US" altLang="ko-KR" dirty="0"/>
              <a:t> 웹 </a:t>
            </a:r>
            <a:r>
              <a:rPr lang="en-US" altLang="ko-KR" dirty="0" err="1"/>
              <a:t>서버</a:t>
            </a:r>
            <a:r>
              <a:rPr lang="en-US" altLang="ko-KR" dirty="0"/>
              <a:t> </a:t>
            </a:r>
            <a:r>
              <a:rPr lang="en-US" altLang="ko-KR" dirty="0" err="1"/>
              <a:t>구조</a:t>
            </a:r>
            <a:r>
              <a:rPr lang="en-US" altLang="ko-KR" dirty="0"/>
              <a:t> </a:t>
            </a:r>
            <a:r>
              <a:rPr lang="en-US" altLang="ko-KR" dirty="0" err="1"/>
              <a:t>노출</a:t>
            </a:r>
            <a:r>
              <a:rPr lang="en-US" altLang="ko-KR" dirty="0"/>
              <a:t> </a:t>
            </a:r>
            <a:r>
              <a:rPr lang="en-US" altLang="ko-KR" dirty="0" err="1"/>
              <a:t>뿐만</a:t>
            </a:r>
            <a:r>
              <a:rPr lang="en-US" altLang="ko-KR" dirty="0"/>
              <a:t> </a:t>
            </a:r>
            <a:r>
              <a:rPr lang="en-US" altLang="ko-KR" dirty="0" err="1"/>
              <a:t>아니라</a:t>
            </a:r>
            <a:r>
              <a:rPr lang="en-US" altLang="ko-KR" dirty="0"/>
              <a:t> </a:t>
            </a:r>
            <a:r>
              <a:rPr lang="en-US" altLang="ko-KR" dirty="0" err="1"/>
              <a:t>백업</a:t>
            </a:r>
            <a:r>
              <a:rPr lang="en-US" altLang="ko-KR" dirty="0"/>
              <a:t> </a:t>
            </a:r>
            <a:r>
              <a:rPr lang="en-US" altLang="ko-KR" dirty="0" err="1"/>
              <a:t>파일이나</a:t>
            </a:r>
            <a:r>
              <a:rPr lang="en-US" altLang="ko-KR" dirty="0"/>
              <a:t> </a:t>
            </a:r>
            <a:r>
              <a:rPr lang="en-US" altLang="ko-KR" dirty="0" err="1"/>
              <a:t>소스</a:t>
            </a:r>
            <a:r>
              <a:rPr lang="en-US" altLang="ko-KR" dirty="0"/>
              <a:t> </a:t>
            </a:r>
            <a:r>
              <a:rPr lang="en-US" altLang="ko-KR" dirty="0" err="1"/>
              <a:t>파일</a:t>
            </a:r>
            <a:r>
              <a:rPr lang="en-US" altLang="ko-KR" dirty="0"/>
              <a:t> 등</a:t>
            </a:r>
          </a:p>
          <a:p>
            <a:pPr marL="0" indent="0">
              <a:buNone/>
            </a:pPr>
            <a:r>
              <a:rPr lang="en-US" altLang="ko-KR" dirty="0" err="1"/>
              <a:t>공개</a:t>
            </a:r>
            <a:r>
              <a:rPr lang="en-US" altLang="ko-KR" dirty="0"/>
              <a:t> </a:t>
            </a:r>
            <a:r>
              <a:rPr lang="en-US" altLang="ko-KR" dirty="0" err="1"/>
              <a:t>되어서는</a:t>
            </a:r>
            <a:r>
              <a:rPr lang="en-US" altLang="ko-KR" dirty="0"/>
              <a:t> 안 </a:t>
            </a:r>
            <a:r>
              <a:rPr lang="en-US" altLang="ko-KR" dirty="0" err="1"/>
              <a:t>되는</a:t>
            </a:r>
            <a:r>
              <a:rPr lang="en-US" altLang="ko-KR" dirty="0"/>
              <a:t> </a:t>
            </a:r>
            <a:r>
              <a:rPr lang="en-US" altLang="ko-KR" dirty="0" err="1"/>
              <a:t>중요</a:t>
            </a:r>
            <a:r>
              <a:rPr lang="en-US" altLang="ko-KR" dirty="0"/>
              <a:t> </a:t>
            </a:r>
            <a:r>
              <a:rPr lang="en-US" altLang="ko-KR" dirty="0" err="1"/>
              <a:t>파일이</a:t>
            </a:r>
            <a:r>
              <a:rPr lang="en-US" altLang="ko-KR" dirty="0"/>
              <a:t> </a:t>
            </a:r>
            <a:r>
              <a:rPr lang="en-US" altLang="ko-KR" dirty="0" err="1"/>
              <a:t>노출되기</a:t>
            </a:r>
            <a:r>
              <a:rPr lang="en-US" altLang="ko-KR" dirty="0"/>
              <a:t> </a:t>
            </a:r>
            <a:r>
              <a:rPr lang="en-US" altLang="ko-KR" dirty="0" err="1"/>
              <a:t>때문에</a:t>
            </a:r>
            <a:r>
              <a:rPr lang="en-US" altLang="ko-KR" dirty="0"/>
              <a:t> </a:t>
            </a:r>
            <a:r>
              <a:rPr lang="en-US" altLang="ko-KR" dirty="0" err="1"/>
              <a:t>주의해야</a:t>
            </a:r>
            <a:r>
              <a:rPr lang="en-US" altLang="ko-KR" dirty="0"/>
              <a:t> </a:t>
            </a:r>
            <a:r>
              <a:rPr lang="en-US" altLang="ko-KR" dirty="0" err="1"/>
              <a:t>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90337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심볼릭</a:t>
            </a:r>
            <a:r>
              <a:rPr lang="ko-KR" altLang="en-US" dirty="0"/>
              <a:t> 링크 </a:t>
            </a:r>
            <a:r>
              <a:rPr lang="en-US" altLang="ko-KR" dirty="0"/>
              <a:t>= </a:t>
            </a:r>
            <a:r>
              <a:rPr lang="ko-KR" altLang="en-US" dirty="0"/>
              <a:t>윈도우의 </a:t>
            </a:r>
            <a:r>
              <a:rPr lang="ko-KR" altLang="en-US" dirty="0" err="1"/>
              <a:t>바로가기</a:t>
            </a:r>
            <a:br>
              <a:rPr lang="en-US" altLang="ko-KR" dirty="0"/>
            </a:b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심볼릭</a:t>
            </a:r>
            <a:r>
              <a:rPr lang="ko-KR" altLang="en-US" dirty="0"/>
              <a:t> 링크</a:t>
            </a:r>
            <a:r>
              <a:rPr lang="ko-KR" altLang="en-US" baseline="0" dirty="0"/>
              <a:t> 기능을 활용하면 공격자가 해당 파일에 접근하여 웹 서버 내부에 있는 리눅스 폴더의 구조까지 파악할 수 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1101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심볼릭</a:t>
            </a:r>
            <a:r>
              <a:rPr lang="ko-KR" altLang="en-US" dirty="0"/>
              <a:t> 링크 </a:t>
            </a:r>
            <a:r>
              <a:rPr lang="en-US" altLang="ko-KR" dirty="0"/>
              <a:t>= </a:t>
            </a:r>
            <a:r>
              <a:rPr lang="ko-KR" altLang="en-US" dirty="0"/>
              <a:t>윈도우의 </a:t>
            </a:r>
            <a:r>
              <a:rPr lang="ko-KR" altLang="en-US" dirty="0" err="1"/>
              <a:t>바로가기</a:t>
            </a:r>
            <a:br>
              <a:rPr lang="en-US" altLang="ko-KR" dirty="0"/>
            </a:b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심볼릭</a:t>
            </a:r>
            <a:r>
              <a:rPr lang="ko-KR" altLang="en-US" dirty="0"/>
              <a:t> 링크</a:t>
            </a:r>
            <a:r>
              <a:rPr lang="ko-KR" altLang="en-US" baseline="0" dirty="0"/>
              <a:t> 기능을 활용하면 공격자가 해당 파일에 접근하여 웹 서버 내부에 있는 리눅스 폴더의 구조까지 파악할 수 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835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아파치 서버의 설정 파일에서 </a:t>
            </a:r>
            <a:r>
              <a:rPr lang="ko-KR" altLang="en-US" dirty="0" err="1"/>
              <a:t>심볼릭</a:t>
            </a:r>
            <a:r>
              <a:rPr lang="ko-KR" altLang="en-US" dirty="0"/>
              <a:t> 링크가 활성화되어 있음을 확인한 후</a:t>
            </a:r>
            <a:r>
              <a:rPr lang="en-US" altLang="ko-KR" dirty="0"/>
              <a:t>,</a:t>
            </a:r>
            <a:r>
              <a:rPr lang="ko-KR" altLang="en-US" dirty="0"/>
              <a:t> 이를 비활성화하는 조치를 취했습니다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6379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디렉토리 </a:t>
            </a:r>
            <a:r>
              <a:rPr lang="ko-KR" altLang="en-US" dirty="0" err="1"/>
              <a:t>리스팅</a:t>
            </a:r>
            <a:r>
              <a:rPr lang="ko-KR" altLang="en-US" dirty="0"/>
              <a:t> 비활성화 결과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pds</a:t>
            </a:r>
            <a:r>
              <a:rPr lang="en-US" altLang="ko-KR" baseline="0" dirty="0"/>
              <a:t> </a:t>
            </a:r>
            <a:r>
              <a:rPr lang="ko-KR" altLang="en-US" baseline="0" dirty="0"/>
              <a:t>디렉토리 접근 불가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8584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심볼릭</a:t>
            </a:r>
            <a:r>
              <a:rPr lang="ko-KR" altLang="en-US" dirty="0"/>
              <a:t> 링크 비활성화</a:t>
            </a:r>
            <a:r>
              <a:rPr lang="ko-KR" altLang="en-US" baseline="0" dirty="0"/>
              <a:t> 결과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err="1"/>
              <a:t>sym.html</a:t>
            </a:r>
            <a:r>
              <a:rPr lang="en-US" altLang="ko-KR" baseline="0" dirty="0"/>
              <a:t> </a:t>
            </a:r>
            <a:r>
              <a:rPr lang="ko-KR" altLang="en-US" baseline="0" dirty="0"/>
              <a:t>접근 불가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798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 err="1"/>
              <a:t>주기적으로</a:t>
            </a:r>
            <a:r>
              <a:rPr lang="en-US" altLang="ko-KR" dirty="0"/>
              <a:t> </a:t>
            </a:r>
            <a:r>
              <a:rPr lang="en-US" altLang="ko-KR" dirty="0" err="1"/>
              <a:t>보안</a:t>
            </a:r>
            <a:r>
              <a:rPr lang="en-US" altLang="ko-KR" dirty="0"/>
              <a:t> </a:t>
            </a:r>
            <a:r>
              <a:rPr lang="en-US" altLang="ko-KR" dirty="0" err="1"/>
              <a:t>패치를</a:t>
            </a:r>
            <a:r>
              <a:rPr lang="en-US" altLang="ko-KR" dirty="0"/>
              <a:t> </a:t>
            </a:r>
            <a:r>
              <a:rPr lang="en-US" altLang="ko-KR" dirty="0" err="1"/>
              <a:t>적용하지</a:t>
            </a:r>
            <a:r>
              <a:rPr lang="en-US" altLang="ko-KR" dirty="0"/>
              <a:t> </a:t>
            </a:r>
            <a:r>
              <a:rPr lang="en-US" altLang="ko-KR" dirty="0" err="1"/>
              <a:t>않을</a:t>
            </a:r>
            <a:r>
              <a:rPr lang="en-US" altLang="ko-KR" dirty="0"/>
              <a:t> </a:t>
            </a:r>
            <a:r>
              <a:rPr lang="en-US" altLang="ko-KR" dirty="0" err="1"/>
              <a:t>경우</a:t>
            </a:r>
            <a:r>
              <a:rPr lang="en-US" altLang="ko-KR" dirty="0"/>
              <a:t>, </a:t>
            </a:r>
            <a:r>
              <a:rPr lang="en-US" altLang="ko-KR" dirty="0" err="1"/>
              <a:t>버전</a:t>
            </a:r>
            <a:r>
              <a:rPr lang="en-US" altLang="ko-KR" dirty="0"/>
              <a:t> </a:t>
            </a:r>
            <a:r>
              <a:rPr lang="en-US" altLang="ko-KR" dirty="0" err="1"/>
              <a:t>취약점을</a:t>
            </a:r>
            <a:r>
              <a:rPr lang="en-US" altLang="ko-KR" dirty="0"/>
              <a:t> </a:t>
            </a:r>
            <a:r>
              <a:rPr lang="en-US" altLang="ko-KR" dirty="0" err="1"/>
              <a:t>이용한</a:t>
            </a:r>
            <a:r>
              <a:rPr lang="en-US" altLang="ko-KR" dirty="0"/>
              <a:t> </a:t>
            </a:r>
            <a:r>
              <a:rPr lang="en-US" altLang="ko-KR" dirty="0" err="1"/>
              <a:t>공격</a:t>
            </a:r>
            <a:r>
              <a:rPr lang="en-US" altLang="ko-KR" dirty="0"/>
              <a:t> </a:t>
            </a:r>
            <a:r>
              <a:rPr lang="en-US" altLang="ko-KR" dirty="0" err="1"/>
              <a:t>또는</a:t>
            </a:r>
            <a:r>
              <a:rPr lang="en-US" altLang="ko-KR" dirty="0"/>
              <a:t> </a:t>
            </a:r>
            <a:r>
              <a:rPr lang="en-US" altLang="ko-KR" dirty="0" err="1"/>
              <a:t>새로운</a:t>
            </a:r>
            <a:r>
              <a:rPr lang="en-US" altLang="ko-KR" dirty="0"/>
              <a:t> </a:t>
            </a:r>
            <a:r>
              <a:rPr lang="en-US" altLang="ko-KR" dirty="0" err="1"/>
              <a:t>공격에</a:t>
            </a:r>
            <a:r>
              <a:rPr lang="en-US" altLang="ko-KR" dirty="0"/>
              <a:t> </a:t>
            </a:r>
            <a:r>
              <a:rPr lang="en-US" altLang="ko-KR" dirty="0" err="1"/>
              <a:t>대한</a:t>
            </a:r>
            <a:r>
              <a:rPr lang="en-US" altLang="ko-KR" dirty="0"/>
              <a:t> </a:t>
            </a:r>
            <a:r>
              <a:rPr lang="en-US" altLang="ko-KR" dirty="0" err="1"/>
              <a:t>침해</a:t>
            </a:r>
            <a:r>
              <a:rPr lang="en-US" altLang="ko-KR" dirty="0"/>
              <a:t> </a:t>
            </a:r>
            <a:r>
              <a:rPr lang="en-US" altLang="ko-KR" dirty="0" err="1"/>
              <a:t>사고가</a:t>
            </a:r>
            <a:r>
              <a:rPr lang="en-US" altLang="ko-KR" dirty="0"/>
              <a:t> </a:t>
            </a:r>
            <a:r>
              <a:rPr lang="en-US" altLang="ko-KR" dirty="0" err="1"/>
              <a:t>발생할</a:t>
            </a:r>
            <a:r>
              <a:rPr lang="en-US" altLang="ko-KR" dirty="0"/>
              <a:t> 수 </a:t>
            </a:r>
            <a:r>
              <a:rPr lang="en-US" altLang="ko-KR" dirty="0" err="1"/>
              <a:t>있기</a:t>
            </a:r>
            <a:r>
              <a:rPr lang="en-US" altLang="ko-KR" dirty="0"/>
              <a:t> </a:t>
            </a:r>
            <a:r>
              <a:rPr lang="en-US" altLang="ko-KR" dirty="0" err="1"/>
              <a:t>때문에</a:t>
            </a:r>
            <a:r>
              <a:rPr lang="en-US" altLang="ko-KR" dirty="0"/>
              <a:t> </a:t>
            </a:r>
            <a:r>
              <a:rPr lang="en-US" altLang="ko-KR" dirty="0" err="1"/>
              <a:t>안정화</a:t>
            </a:r>
            <a:r>
              <a:rPr lang="en-US" altLang="ko-KR" dirty="0"/>
              <a:t> </a:t>
            </a:r>
            <a:r>
              <a:rPr lang="en-US" altLang="ko-KR" dirty="0" err="1"/>
              <a:t>버전</a:t>
            </a:r>
            <a:r>
              <a:rPr lang="en-US" altLang="ko-KR" dirty="0"/>
              <a:t> 및 </a:t>
            </a:r>
            <a:r>
              <a:rPr lang="en-US" altLang="ko-KR" dirty="0" err="1"/>
              <a:t>패치</a:t>
            </a:r>
            <a:r>
              <a:rPr lang="en-US" altLang="ko-KR" dirty="0"/>
              <a:t> </a:t>
            </a:r>
            <a:r>
              <a:rPr lang="en-US" altLang="ko-KR" dirty="0" err="1"/>
              <a:t>적용을</a:t>
            </a:r>
            <a:r>
              <a:rPr lang="en-US" altLang="ko-KR" dirty="0"/>
              <a:t> </a:t>
            </a:r>
            <a:r>
              <a:rPr lang="en-US" altLang="ko-KR" dirty="0" err="1"/>
              <a:t>권장합니다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5593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우리나라에도 마찬가지로 클라우드를 도입하는 사례가 많아지고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매년 국내에서 </a:t>
            </a:r>
            <a:r>
              <a:rPr lang="ko-KR" altLang="en-US" dirty="0"/>
              <a:t>열리는 최대 규모의 </a:t>
            </a:r>
            <a:r>
              <a:rPr lang="en-US" altLang="ko-KR" dirty="0"/>
              <a:t>IT </a:t>
            </a:r>
            <a:r>
              <a:rPr lang="ko-KR" altLang="en-US" dirty="0"/>
              <a:t>컨퍼런스인 </a:t>
            </a:r>
            <a:r>
              <a:rPr lang="en-US" altLang="ko-KR" dirty="0"/>
              <a:t>AWS Summit</a:t>
            </a:r>
            <a:r>
              <a:rPr lang="en-US" altLang="ko-KR" baseline="0" dirty="0"/>
              <a:t> Seoul</a:t>
            </a:r>
            <a:r>
              <a:rPr lang="ko-KR" altLang="en-US" baseline="0" dirty="0"/>
              <a:t>에서 확인할 수 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이곳에서 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aws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전문가들이 </a:t>
            </a:r>
            <a:r>
              <a:rPr lang="ko-KR" altLang="en-US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클라우드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도입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노하우와 성공적인 비즈니스 사례를 공유하고 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6132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-KR" altLang="en-US" dirty="0"/>
              <a:t>웹 서버에 </a:t>
            </a:r>
            <a:r>
              <a:rPr lang="ko-KR" altLang="ko-KR" dirty="0"/>
              <a:t>설치되어 있는 </a:t>
            </a:r>
            <a:r>
              <a:rPr lang="en-US" altLang="ko-KR" dirty="0"/>
              <a:t>Apache</a:t>
            </a:r>
            <a:r>
              <a:rPr lang="ko-KR" altLang="en-US" baseline="0" dirty="0"/>
              <a:t> </a:t>
            </a:r>
            <a:r>
              <a:rPr lang="ko-KR" altLang="ko-KR" dirty="0"/>
              <a:t>버전을 확인해보았습니다. </a:t>
            </a:r>
            <a:r>
              <a:rPr lang="ko-KR" altLang="ko-KR" baseline="0" dirty="0"/>
              <a:t>버전은 </a:t>
            </a:r>
            <a:r>
              <a:rPr lang="en-US" altLang="ko-KR" baseline="0" dirty="0"/>
              <a:t>2.4.52</a:t>
            </a:r>
            <a:r>
              <a:rPr lang="ko-KR" altLang="en-US" dirty="0"/>
              <a:t>로 최신 버전이 아닙니다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오래된 버전을 사용하면 새로운 보안 문제에 대한 업데이트를 놓칠 수 </a:t>
            </a:r>
            <a:r>
              <a:rPr lang="ko-KR" altLang="ko-KR" dirty="0"/>
              <a:t>있기 때문에 최신 버전을 사용하는 것을 권장합니다.</a:t>
            </a:r>
          </a:p>
          <a:p>
            <a:pPr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9056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/>
              <a:t>SQL Injection</a:t>
            </a:r>
            <a:r>
              <a:rPr lang="ko-KR" altLang="en-US" baseline="0" dirty="0"/>
              <a:t>을 포함한 </a:t>
            </a:r>
            <a:r>
              <a:rPr lang="en-US" altLang="ko-KR" baseline="0" dirty="0"/>
              <a:t>19</a:t>
            </a:r>
            <a:r>
              <a:rPr lang="ko-KR" altLang="en-US" baseline="0" dirty="0"/>
              <a:t>가지 취약점 발견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발견한 취약점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68081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관리자를 다음은 외부에서 </a:t>
            </a:r>
            <a:r>
              <a:rPr lang="ko-KR" altLang="en-US" dirty="0" err="1"/>
              <a:t>S3</a:t>
            </a:r>
            <a:r>
              <a:rPr lang="ko-KR" altLang="en-US" dirty="0"/>
              <a:t> 버킷을 공격하는 시나리오 입니다.</a:t>
            </a:r>
          </a:p>
        </p:txBody>
      </p:sp>
    </p:spTree>
    <p:extLst>
      <p:ext uri="{BB962C8B-B14F-4D97-AF65-F5344CB8AC3E}">
        <p14:creationId xmlns:p14="http://schemas.microsoft.com/office/powerpoint/2010/main" val="15434149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15322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 관리자 계정에 로그인 성공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43308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XSS</a:t>
            </a:r>
            <a:r>
              <a:rPr lang="ko-KR" altLang="en-US" dirty="0"/>
              <a:t>는 웹 애플리케이션의 대표적인 취약점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공격자는 게시판에 악성 스크립트를 삽입하여 사용자의 인증 정보인 쿠키</a:t>
            </a:r>
            <a:r>
              <a:rPr lang="en-US" altLang="ko-KR" dirty="0"/>
              <a:t>, </a:t>
            </a:r>
            <a:r>
              <a:rPr lang="ko-KR" altLang="en-US" dirty="0"/>
              <a:t>세션 정보 등을 탈취할 수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게시판에 간단한 자바스크립트 코드를 입력한 글을 작성해보았다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433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게시글을</a:t>
            </a:r>
            <a:r>
              <a:rPr lang="ko-KR" altLang="en-US" dirty="0"/>
              <a:t> 클릭했을 때 </a:t>
            </a:r>
            <a:r>
              <a:rPr lang="ko-KR" altLang="en-US" dirty="0" err="1"/>
              <a:t>게시글의</a:t>
            </a:r>
            <a:r>
              <a:rPr lang="ko-KR" altLang="en-US" dirty="0"/>
              <a:t> 코드가 작동하는 것을 확인할</a:t>
            </a:r>
            <a:r>
              <a:rPr lang="ko-KR" altLang="en-US" baseline="0" dirty="0"/>
              <a:t> 수 있었다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이로써 </a:t>
            </a:r>
            <a:r>
              <a:rPr lang="en-US" altLang="ko-KR" dirty="0" err="1"/>
              <a:t>XSS</a:t>
            </a:r>
            <a:r>
              <a:rPr lang="en-US" altLang="ko-KR" dirty="0"/>
              <a:t> </a:t>
            </a:r>
            <a:r>
              <a:rPr lang="ko-KR" altLang="en-US" dirty="0"/>
              <a:t>취약점이 존재하는 것을 확인했다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0070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289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소스 코드 확인 결과 취약한 것을 발견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90603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개발자는 개발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단계에서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시큐어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코딩을 해야 함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Prepared Statements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코드에서는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Prepared Statements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사용하여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쿼리를 작성합니다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Prepared Statements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사용자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입력값을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직접 쿼리에 삽입하는 대신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쿼리에 매개변수를 사용하여 쿼리를 실행합니다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이를 통해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인젝션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공격을 방지할 수 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입력값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유효성 검사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사용자로부터 받은 아이디와 비밀번호를 쿼리에 사용하기 전에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Prepared Statements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사용하여 쿼리에 바인딩합니다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과정에서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입력값은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자동으로 이스케이프되어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인젝션을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방지합니다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8493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클라우드</a:t>
            </a:r>
            <a:r>
              <a:rPr lang="ko-KR" altLang="en-US" dirty="0"/>
              <a:t> 서비스의 대중화에 이어 서비스에 대한 공격이 증가하여 </a:t>
            </a:r>
            <a:r>
              <a:rPr lang="ko-KR" altLang="en-US" dirty="0" err="1"/>
              <a:t>클라우드</a:t>
            </a:r>
            <a:r>
              <a:rPr lang="ko-KR" altLang="en-US" dirty="0"/>
              <a:t> 보안에 대한 수요가 증가하고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pple SD Gothic Neo"/>
              </a:rPr>
              <a:t>미국의 정보 기술 연구 및 자문 회사 </a:t>
            </a:r>
            <a:r>
              <a:rPr lang="en-US" altLang="ko-KR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pple SD Gothic Neo"/>
              </a:rPr>
              <a:t>&lt;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가트너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보고서에 따르면 클라우드 보안 사고의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80%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이상이 설정 오류에 의한 것이며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2025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년까지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클라우드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보안 실패 사례 중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고객사의 잘못에 의해 발생할 것으로 예상됩니다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따라서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이러한 보안 문제점들을 해결하기 위해 우리는 올바른 클라우드 설정 관리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방법을 알아야 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</a:t>
            </a:r>
            <a:r>
              <a:rPr lang="en-US" altLang="ko-KR" dirty="0" err="1"/>
              <a:t>blog.sckcloud.co.kr</a:t>
            </a:r>
            <a:r>
              <a:rPr lang="en-US" altLang="ko-KR" dirty="0"/>
              <a:t>/</a:t>
            </a:r>
            <a:r>
              <a:rPr lang="en-US" altLang="ko-KR" dirty="0" err="1"/>
              <a:t>cloud_news</a:t>
            </a:r>
            <a:r>
              <a:rPr lang="en-US" altLang="ko-KR" dirty="0"/>
              <a:t>/%</a:t>
            </a:r>
            <a:r>
              <a:rPr lang="en-US" altLang="ko-KR" dirty="0" err="1"/>
              <a:t>ED%81%B4%EB%9D%BC%EC%9A%B0%EB%93%9C</a:t>
            </a:r>
            <a:r>
              <a:rPr lang="en-US" altLang="ko-KR" dirty="0"/>
              <a:t>-%</a:t>
            </a:r>
            <a:r>
              <a:rPr lang="en-US" altLang="ko-KR" dirty="0" err="1"/>
              <a:t>EC%B9%A8%ED%95%B4</a:t>
            </a:r>
            <a:r>
              <a:rPr lang="en-US" altLang="ko-KR" dirty="0"/>
              <a:t>-%</a:t>
            </a:r>
            <a:r>
              <a:rPr lang="en-US" altLang="ko-KR" dirty="0" err="1"/>
              <a:t>EA%B7%B8</a:t>
            </a:r>
            <a:r>
              <a:rPr lang="en-US" altLang="ko-KR" dirty="0"/>
              <a:t>-%</a:t>
            </a:r>
            <a:r>
              <a:rPr lang="en-US" altLang="ko-KR" dirty="0" err="1"/>
              <a:t>ED%95%B4%EA%B2%B0%EC%B1%85%EC%9D%80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7277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10649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모드시큐리티는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오픈 소스 웹 애플리케이션 방화벽이다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ModSecurity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와 무료로 사용할 수 있는 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OWASP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의 주요 탐지 룰 정책 설치</a:t>
            </a: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OWASP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: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국제 웹 보안 표준 기구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;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웹 </a:t>
            </a:r>
            <a:r>
              <a:rPr lang="ko-KR" altLang="en-US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치약점에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대해 분석하고 대응하는 방법 등을 제공하는 비영리 단체</a:t>
            </a: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modsecurity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룰</a:t>
            </a: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탐지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차단 활성화 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Off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DetectionOnly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ModSecurity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에는 기본적으로 제공되는 여러 가지 규칙 세트가 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 중에서 가장 잘 알려진 것은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OWASP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ModSecurity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Core Rule Set (CRS)"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입니다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이는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Web Application Security Project(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OWASP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개발한 보안 규칙 세트로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 애플리케이션의 보안을 강화하기 위해 사용됩니다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일반적으로 다음과 같은 규칙들이 포함됩니다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 Injection (</a:t>
            </a:r>
            <a:r>
              <a:rPr lang="en-US" altLang="ko-K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SQLi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탐지 규칙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SQL Injection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공격을 탐지하여 방어합니다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Cross-Site Scripting (</a:t>
            </a:r>
            <a:r>
              <a:rPr lang="en-US" altLang="ko-K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XSS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탐지 규칙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Cross-Site Scripting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공격을 탐지하여 방어합니다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Local File Inclusion (</a:t>
            </a:r>
            <a:r>
              <a:rPr lang="en-US" altLang="ko-K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LFI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Remote File Inclusion (</a:t>
            </a:r>
            <a:r>
              <a:rPr lang="en-US" altLang="ko-K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RFI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탐지 규칙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파일 포함 공격을 탐지하여 방어합니다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원격 코드 실행 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RCE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탐지 규칙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원격 코드 실행 공격을 탐지하여 방어합니다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보안 프로토콜 준수 규칙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HTTP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프로토콜에 대한 보안 정책을 강화합니다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알려진 악성 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IP 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주소 및 사용자 에이전트 차단 규칙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악성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IP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주소 및 사용자 에이전트를 차단하여 보호합니다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보안 예외 처리 규칙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특정 조건에서 예외를 처리합니다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29810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모의</a:t>
            </a:r>
            <a:r>
              <a:rPr lang="en-US" altLang="ko-KR" dirty="0"/>
              <a:t> </a:t>
            </a:r>
            <a:r>
              <a:rPr lang="ko-KR" altLang="en-US" dirty="0"/>
              <a:t>해킹을</a:t>
            </a:r>
            <a:r>
              <a:rPr lang="en-US" altLang="ko-KR" dirty="0"/>
              <a:t> </a:t>
            </a:r>
            <a:r>
              <a:rPr lang="ko-KR" altLang="en-US" dirty="0"/>
              <a:t>위해</a:t>
            </a:r>
            <a:r>
              <a:rPr lang="en-US" altLang="ko-KR" dirty="0"/>
              <a:t> 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r>
              <a:rPr lang="ko-KR" altLang="en-US" dirty="0"/>
              <a:t>수집</a:t>
            </a:r>
            <a:r>
              <a:rPr lang="en-US" altLang="ko-KR" dirty="0"/>
              <a:t> </a:t>
            </a:r>
            <a:r>
              <a:rPr lang="ko-KR" altLang="en-US" dirty="0"/>
              <a:t>도구로</a:t>
            </a:r>
            <a:r>
              <a:rPr lang="en-US" altLang="ko-KR" dirty="0"/>
              <a:t> </a:t>
            </a:r>
            <a:r>
              <a:rPr lang="ko-KR" altLang="en-US" dirty="0"/>
              <a:t>널리</a:t>
            </a:r>
            <a:r>
              <a:rPr lang="en-US" altLang="ko-KR" dirty="0"/>
              <a:t> </a:t>
            </a:r>
            <a:r>
              <a:rPr lang="ko-KR" altLang="en-US" dirty="0"/>
              <a:t>사용되는</a:t>
            </a:r>
            <a:r>
              <a:rPr lang="en-US" altLang="ko-KR" dirty="0"/>
              <a:t> </a:t>
            </a:r>
            <a:r>
              <a:rPr lang="en-US" altLang="ko-KR" dirty="0" err="1"/>
              <a:t>nmap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활용하여</a:t>
            </a:r>
            <a:r>
              <a:rPr lang="en-US" altLang="ko-KR" dirty="0"/>
              <a:t> </a:t>
            </a:r>
            <a:r>
              <a:rPr lang="ko-KR" altLang="en-US" dirty="0"/>
              <a:t>포트</a:t>
            </a:r>
            <a:r>
              <a:rPr lang="en-US" altLang="ko-KR" dirty="0"/>
              <a:t> </a:t>
            </a:r>
            <a:r>
              <a:rPr lang="ko-KR" altLang="en-US" dirty="0"/>
              <a:t>스캐닝을</a:t>
            </a:r>
            <a:r>
              <a:rPr lang="en-US" altLang="ko-KR" dirty="0"/>
              <a:t> </a:t>
            </a:r>
            <a:r>
              <a:rPr lang="ko-KR" altLang="en-US" dirty="0"/>
              <a:t>시행했습니다</a:t>
            </a:r>
            <a:r>
              <a:rPr lang="en-US" altLang="ko-KR" dirty="0"/>
              <a:t>. 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과정에서</a:t>
            </a:r>
            <a:r>
              <a:rPr lang="en-US" altLang="ko-KR" dirty="0"/>
              <a:t> </a:t>
            </a:r>
            <a:r>
              <a:rPr lang="ko-KR" altLang="en-US" dirty="0"/>
              <a:t>열린</a:t>
            </a:r>
            <a:r>
              <a:rPr lang="en-US" altLang="ko-KR" dirty="0"/>
              <a:t> </a:t>
            </a:r>
            <a:r>
              <a:rPr lang="ko-KR" altLang="en-US" dirty="0"/>
              <a:t>포트를</a:t>
            </a:r>
            <a:r>
              <a:rPr lang="en-US" altLang="ko-KR" dirty="0"/>
              <a:t> </a:t>
            </a:r>
            <a:r>
              <a:rPr lang="ko-KR" altLang="en-US" dirty="0"/>
              <a:t>확인하고</a:t>
            </a:r>
            <a:r>
              <a:rPr lang="en-US" altLang="ko-KR" dirty="0"/>
              <a:t>, </a:t>
            </a:r>
            <a:endParaRPr lang="ko-KR" altLang="ko-KR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시스템의</a:t>
            </a:r>
            <a:r>
              <a:rPr lang="en-US" altLang="ko-KR" dirty="0"/>
              <a:t> </a:t>
            </a:r>
            <a:r>
              <a:rPr lang="ko-KR" altLang="en-US" dirty="0"/>
              <a:t>보안</a:t>
            </a:r>
            <a:r>
              <a:rPr lang="en-US" altLang="ko-KR" dirty="0"/>
              <a:t> </a:t>
            </a:r>
            <a:r>
              <a:rPr lang="ko-KR" altLang="en-US" dirty="0"/>
              <a:t>상태를</a:t>
            </a:r>
            <a:r>
              <a:rPr lang="en-US" altLang="ko-KR" dirty="0"/>
              <a:t> </a:t>
            </a:r>
            <a:r>
              <a:rPr lang="ko-KR" altLang="en-US" dirty="0"/>
              <a:t>파악할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72711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관리자를 공격하는 시나리오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7886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0. </a:t>
            </a:r>
            <a:r>
              <a:rPr lang="en-US" altLang="ko-KR" dirty="0" err="1"/>
              <a:t>nmap</a:t>
            </a:r>
            <a:r>
              <a:rPr lang="ko-KR" altLang="en-US" dirty="0"/>
              <a:t>으로 열려있는 </a:t>
            </a:r>
            <a:r>
              <a:rPr lang="en-US" altLang="ko-KR" dirty="0"/>
              <a:t>host </a:t>
            </a:r>
            <a:r>
              <a:rPr lang="ko-KR" altLang="en-US" dirty="0"/>
              <a:t>파악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1. </a:t>
            </a:r>
            <a:r>
              <a:rPr lang="en-US" altLang="ko-KR" dirty="0" err="1"/>
              <a:t>nmap</a:t>
            </a:r>
            <a:r>
              <a:rPr lang="ko-KR" altLang="en-US" baseline="0" dirty="0"/>
              <a:t>으로 </a:t>
            </a:r>
            <a:r>
              <a:rPr lang="en-US" altLang="ko-KR" baseline="0" dirty="0" err="1"/>
              <a:t>aws</a:t>
            </a:r>
            <a:r>
              <a:rPr lang="en-US" altLang="ko-KR" baseline="0" dirty="0"/>
              <a:t> </a:t>
            </a:r>
            <a:r>
              <a:rPr lang="ko-KR" altLang="en-US" baseline="0" dirty="0"/>
              <a:t>내부의 모든 </a:t>
            </a:r>
            <a:r>
              <a:rPr lang="en-US" altLang="ko-KR" baseline="0" dirty="0"/>
              <a:t>IP</a:t>
            </a:r>
            <a:r>
              <a:rPr lang="ko-KR" altLang="en-US" baseline="0" dirty="0"/>
              <a:t>들에 대해 </a:t>
            </a:r>
            <a:r>
              <a:rPr lang="ko-KR" altLang="en-US" baseline="0" dirty="0" err="1"/>
              <a:t>포트스캐닝</a:t>
            </a:r>
            <a:r>
              <a:rPr lang="en-US" altLang="ko-KR" baseline="0" dirty="0"/>
              <a:t>. MySQL</a:t>
            </a:r>
            <a:r>
              <a:rPr lang="ko-KR" altLang="en-US" baseline="0" dirty="0"/>
              <a:t> 서비스를 이용 중인 </a:t>
            </a:r>
            <a:r>
              <a:rPr lang="en-US" altLang="ko-KR" baseline="0" dirty="0" err="1"/>
              <a:t>ec2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3306</a:t>
            </a:r>
            <a:r>
              <a:rPr lang="ko-KR" altLang="en-US" baseline="0" dirty="0"/>
              <a:t>번 포트가 열려 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/>
              <a:t>2. hydra </a:t>
            </a:r>
            <a:r>
              <a:rPr lang="ko-KR" altLang="en-US" baseline="0" dirty="0"/>
              <a:t>툴로 </a:t>
            </a:r>
            <a:r>
              <a:rPr lang="en-US" altLang="ko-KR" baseline="0" dirty="0"/>
              <a:t>brute force </a:t>
            </a:r>
            <a:r>
              <a:rPr lang="ko-KR" altLang="en-US" baseline="0" dirty="0"/>
              <a:t>공격 수행</a:t>
            </a:r>
            <a:r>
              <a:rPr lang="en-US" altLang="ko-KR" baseline="0" dirty="0"/>
              <a:t>. username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root, password</a:t>
            </a:r>
            <a:r>
              <a:rPr lang="ko-KR" altLang="en-US" baseline="0" dirty="0"/>
              <a:t>는 준비된 </a:t>
            </a:r>
            <a:r>
              <a:rPr lang="en-US" altLang="ko-KR" baseline="0" dirty="0"/>
              <a:t>txt </a:t>
            </a:r>
            <a:r>
              <a:rPr lang="ko-KR" altLang="en-US" baseline="0" dirty="0"/>
              <a:t>파일 안의 리스트를 대입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/>
              <a:t>3. </a:t>
            </a:r>
            <a:r>
              <a:rPr lang="ko-KR" altLang="en-US" baseline="0" dirty="0"/>
              <a:t>발견한 </a:t>
            </a:r>
            <a:r>
              <a:rPr lang="en-US" altLang="ko-KR" baseline="0" dirty="0"/>
              <a:t>password</a:t>
            </a:r>
            <a:r>
              <a:rPr lang="ko-KR" altLang="en-US" baseline="0" dirty="0"/>
              <a:t>로 오픈 </a:t>
            </a:r>
            <a:r>
              <a:rPr lang="ko-KR" altLang="en-US" baseline="0" dirty="0" err="1"/>
              <a:t>웹서버</a:t>
            </a:r>
            <a:r>
              <a:rPr lang="ko-KR" altLang="en-US" baseline="0" dirty="0"/>
              <a:t> 인스턴스에 </a:t>
            </a:r>
            <a:r>
              <a:rPr lang="en-US" altLang="ko-KR" baseline="0" dirty="0" err="1"/>
              <a:t>ssh</a:t>
            </a:r>
            <a:r>
              <a:rPr lang="en-US" altLang="ko-KR" baseline="0" dirty="0"/>
              <a:t> </a:t>
            </a:r>
            <a:r>
              <a:rPr lang="ko-KR" altLang="en-US" baseline="0" dirty="0"/>
              <a:t>접속 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/>
              <a:t>4. cat /</a:t>
            </a:r>
            <a:r>
              <a:rPr lang="en-US" altLang="ko-KR" baseline="0" dirty="0" err="1"/>
              <a:t>var</a:t>
            </a:r>
            <a:r>
              <a:rPr lang="en-US" altLang="ko-KR" baseline="0" dirty="0"/>
              <a:t>/www/html/</a:t>
            </a:r>
            <a:r>
              <a:rPr lang="en-US" altLang="ko-KR" baseline="0" dirty="0" err="1"/>
              <a:t>wordpress</a:t>
            </a:r>
            <a:r>
              <a:rPr lang="en-US" altLang="ko-KR" baseline="0" dirty="0"/>
              <a:t>/</a:t>
            </a:r>
            <a:r>
              <a:rPr lang="en-US" altLang="ko-KR" baseline="0" dirty="0" err="1"/>
              <a:t>wp-config.php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wp-config.php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파일은 워드프레스의 데이터베이스 연결 정보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인증 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파일 디렉토리 경로 등과 같은 중요한 설정을 포함하고 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데이터베이스의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username, password,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database hostname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정보 추출</a:t>
            </a: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5. 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mysql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클라이언트를 통해 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RDS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인스턴스에 연결</a:t>
            </a: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[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root@ip-10-0-0-136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~]# 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mysql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-u admin -p -h database-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1.cjhsr1hec5qx.ap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-northeast-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2.rds.amazonaws.com</a:t>
            </a: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password: 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wordpress</a:t>
            </a: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6.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데이터 탐색</a:t>
            </a: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mysql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&gt; show databases;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mysql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&gt; use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wordpress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mysql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&gt; show tables;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mysql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&gt;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desc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wp_users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mysql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&gt; select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user_login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user_pass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user_email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from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wp_users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 startAt="7"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데이터를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csv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파일에 저장하여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추출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mysql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-h 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database-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1.cjhsr1hec5qx.ap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-northeast-</a:t>
            </a:r>
            <a:r>
              <a:rPr lang="en-US" altLang="ko-KR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2.rds.amazonaws.com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-P 3306 –u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admin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-p -e "SELECT * FROM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wp_users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" &gt; 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wp_users.csv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 startAt="7"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16866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08381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18616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루트 계정 </a:t>
            </a:r>
            <a:r>
              <a:rPr lang="en-US" altLang="ko-KR" dirty="0" err="1"/>
              <a:t>usermod</a:t>
            </a:r>
            <a:r>
              <a:rPr lang="ko-KR" altLang="en-US" dirty="0"/>
              <a:t>를 이용해서 잠금</a:t>
            </a:r>
          </a:p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66077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94574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사용자 계정 목록 조회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결과 불필요한 계정은 발견되지 않았다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만약 있다면 삭제한다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1043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기획의도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클라우드 환경을 구축하고 운영할 때 필요한 보안 설정이 무엇이 있고 이것이 지켜지지 않을 때 어떤 위협이 있는지 알아보고자 클라우드 환경을 모의해킹하고 보안 점검하고 구축을 해보는 프로젝트를 기획하게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활용방안 및 기대효과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프로젝트는 향후 실무에서 </a:t>
            </a:r>
            <a:r>
              <a:rPr lang="ko-KR" altLang="en-US" dirty="0" err="1"/>
              <a:t>모의해킹을</a:t>
            </a:r>
            <a:r>
              <a:rPr lang="ko-KR" altLang="en-US" dirty="0"/>
              <a:t> 수행하거나 보안을 점검할 때 참고할 수 있을 것이고</a:t>
            </a:r>
            <a:r>
              <a:rPr lang="en-US" altLang="ko-KR" dirty="0"/>
              <a:t>, </a:t>
            </a:r>
            <a:r>
              <a:rPr lang="ko-KR" altLang="en-US" dirty="0"/>
              <a:t>또 보안 의식을 제고하는데 도움이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2112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201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08857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04024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38717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55222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57592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63804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59745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24009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934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dirty="0"/>
              <a:t>다음은 저희가 프로젝트를 진행하면서 사용한 도구들입니다. 사용한 도구에 대한 자세한 설명은 프로젝트</a:t>
            </a:r>
            <a:r>
              <a:rPr lang="ko-KR" altLang="en-US" dirty="0"/>
              <a:t> 수행 경과 파트에서 다루도록 하겠습니다.</a:t>
            </a:r>
            <a:endParaRPr lang="ko-KR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5708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19962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6342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1. </a:t>
            </a:r>
            <a:r>
              <a:rPr lang="ko-KR" altLang="en-US" dirty="0"/>
              <a:t>목표 달성 확인</a:t>
            </a:r>
            <a:r>
              <a:rPr lang="en-US" altLang="ko-K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목표는 </a:t>
            </a:r>
            <a:r>
              <a:rPr lang="en-US" altLang="ko-KR" dirty="0"/>
              <a:t>AWS </a:t>
            </a:r>
            <a:r>
              <a:rPr lang="ko-KR" altLang="en-US" dirty="0" err="1"/>
              <a:t>클라우드의</a:t>
            </a:r>
            <a:r>
              <a:rPr lang="ko-KR" altLang="en-US" dirty="0"/>
              <a:t> 보안 취약점을 식별하고 보안 조치를 제안하는 것이었습니다</a:t>
            </a:r>
            <a:r>
              <a:rPr lang="en-US" altLang="ko-KR" dirty="0"/>
              <a:t>. </a:t>
            </a:r>
            <a:r>
              <a:rPr lang="ko-KR" altLang="en-US" dirty="0"/>
              <a:t>목표를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명확히 이해하고</a:t>
            </a:r>
            <a:r>
              <a:rPr lang="en-US" altLang="ko-KR" dirty="0"/>
              <a:t>, AWS </a:t>
            </a:r>
            <a:r>
              <a:rPr lang="ko-KR" altLang="en-US" dirty="0" err="1"/>
              <a:t>클라우드에</a:t>
            </a:r>
            <a:r>
              <a:rPr lang="ko-KR" altLang="en-US" dirty="0"/>
              <a:t> 대한 포괄적인 모의해킹 진단을 수행하여 목표 달성을 이뤄냈습니다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취약점 식별 및 해결</a:t>
            </a:r>
            <a:r>
              <a:rPr lang="en-US" altLang="ko-KR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모의해킹 진단을 통해 다수의 보안 취약점을 발견했습니다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발견된 취약점들에 대해 중요도를 부여하고</a:t>
            </a:r>
            <a:r>
              <a:rPr lang="en-US" altLang="ko-KR" dirty="0"/>
              <a:t>, </a:t>
            </a:r>
            <a:r>
              <a:rPr lang="ko-KR" altLang="en-US" dirty="0"/>
              <a:t>취약점을 해결하기 위한 대응책을 도출했습니다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협업 및 관리 평가</a:t>
            </a:r>
            <a:r>
              <a:rPr lang="en-US" altLang="ko-K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초기에 프로젝트 일정을 수립하고</a:t>
            </a:r>
            <a:r>
              <a:rPr lang="en-US" altLang="ko-KR" dirty="0"/>
              <a:t>, </a:t>
            </a:r>
            <a:r>
              <a:rPr lang="ko-KR" altLang="en-US" dirty="0"/>
              <a:t>각 단계별로 필요한 역할을 적절히 분배했습니다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주기적인 소통과 프로젝트 진행 상황을 공유하고 문제점을 빠르게 해결했습니다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ko-KR" altLang="en-US" dirty="0"/>
              <a:t>아쉬웠던 점</a:t>
            </a:r>
            <a:r>
              <a:rPr lang="en-US" altLang="ko-K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초기에 방향성을 명확히 설정하지 못해 혼란이 생겼으며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기간이 제한적이어서 모든 보안 점검 사항을 다루지 못한 것이 아쉬웠습니다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8562378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849321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프로젝트를 진행하면서 처음으로 다양한 해킹 도구와 기법들을 경험할 수 있었습니다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경험은 매우 흥미로웠고</a:t>
            </a:r>
            <a:r>
              <a:rPr lang="en-US" altLang="ko-KR" dirty="0"/>
              <a:t>, </a:t>
            </a:r>
            <a:r>
              <a:rPr lang="ko-KR" altLang="en-US" dirty="0"/>
              <a:t>보안 분야에 대한 깊은 흥미를 느끼게 해주었습니다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소셜 엔지니어링 기법을 활용한 해킹에 대해 배우고 적용하는 과정에서는 많은 즐거움을 느낄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 프로젝트를 진행하는 과정에서는 어려움도 있었습니다</a:t>
            </a:r>
            <a:r>
              <a:rPr lang="en-US" altLang="ko-KR" dirty="0"/>
              <a:t>. </a:t>
            </a:r>
            <a:r>
              <a:rPr lang="ko-KR" altLang="en-US" dirty="0"/>
              <a:t>새로운 도구와 기법을 익히는 것은 쉽지 않았지만</a:t>
            </a:r>
            <a:r>
              <a:rPr lang="en-US" altLang="ko-KR" dirty="0"/>
              <a:t>, </a:t>
            </a:r>
            <a:r>
              <a:rPr lang="ko-KR" altLang="en-US" dirty="0"/>
              <a:t>팀원들과의 협력을 통해 이를 극복할 수 있었습니다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함께 문제를 해결하고 서로의 지식을 공유함으로써 한 단계 성장할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이 프로젝트를 통해 팀 협업의 중요성을 깨달을 수 있었습니다</a:t>
            </a:r>
            <a:r>
              <a:rPr lang="en-US" altLang="ko-KR" dirty="0"/>
              <a:t>. </a:t>
            </a:r>
            <a:r>
              <a:rPr lang="ko-KR" altLang="en-US" dirty="0"/>
              <a:t>저희는 서로의 지식을 공유하고 의견을 나누면서 효율적으로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프로젝트를 진행했는데요</a:t>
            </a:r>
            <a:r>
              <a:rPr lang="en-US" altLang="ko-KR" dirty="0"/>
              <a:t>. </a:t>
            </a:r>
            <a:r>
              <a:rPr lang="ko-KR" altLang="en-US" dirty="0"/>
              <a:t>이러한 팀원들과의 소통과 협력이 프로젝트의 성공에 큰 역할을 했다고 생각합니다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함께 노력하여 프로젝트를 성공으로 이끌어준 팀원들에게 진심으로 감사의 말씀을 전합니다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9778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1760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130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이번</a:t>
            </a:r>
            <a:r>
              <a:rPr lang="en-US" altLang="ko-KR" dirty="0"/>
              <a:t> </a:t>
            </a:r>
            <a:r>
              <a:rPr lang="ko-KR" altLang="en-US" dirty="0"/>
              <a:t>프로젝트에서는</a:t>
            </a:r>
            <a:r>
              <a:rPr lang="en-US" altLang="ko-KR" dirty="0"/>
              <a:t> </a:t>
            </a:r>
            <a:r>
              <a:rPr lang="en-US" altLang="ko-KR" dirty="0" err="1"/>
              <a:t>저희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훈련과정에서</a:t>
            </a:r>
            <a:r>
              <a:rPr lang="en-US" altLang="ko-KR" dirty="0"/>
              <a:t> </a:t>
            </a:r>
            <a:r>
              <a:rPr lang="ko-KR" altLang="en-US" dirty="0"/>
              <a:t>배운</a:t>
            </a:r>
            <a:r>
              <a:rPr lang="en-US" altLang="ko-KR" dirty="0"/>
              <a:t> </a:t>
            </a:r>
            <a:r>
              <a:rPr lang="ko-KR" altLang="en-US" dirty="0"/>
              <a:t>클라우드 기술</a:t>
            </a:r>
            <a:r>
              <a:rPr lang="en-US" altLang="ko-KR" dirty="0"/>
              <a:t>, </a:t>
            </a:r>
            <a:r>
              <a:rPr lang="ko-KR" altLang="en-US" dirty="0" err="1"/>
              <a:t>모의해킹</a:t>
            </a:r>
            <a:r>
              <a:rPr lang="ko-KR" altLang="en-US" dirty="0"/>
              <a:t> 기술</a:t>
            </a:r>
            <a:r>
              <a:rPr lang="en-US" altLang="ko-KR" dirty="0"/>
              <a:t>, </a:t>
            </a:r>
            <a:r>
              <a:rPr lang="ko-KR" altLang="en-US" dirty="0"/>
              <a:t>보안 기술을</a:t>
            </a:r>
            <a:r>
              <a:rPr lang="en-US" altLang="ko-KR" dirty="0"/>
              <a:t> </a:t>
            </a:r>
            <a:r>
              <a:rPr lang="ko-KR" altLang="en-US" dirty="0"/>
              <a:t>활용했습니다</a:t>
            </a:r>
            <a:r>
              <a:rPr lang="en-US" altLang="ko-KR" dirty="0"/>
              <a:t>. </a:t>
            </a:r>
            <a:r>
              <a:rPr lang="ko-KR" altLang="en-US" dirty="0" err="1"/>
              <a:t>화이트해커</a:t>
            </a:r>
            <a:r>
              <a:rPr lang="ko-KR" altLang="en-US" dirty="0"/>
              <a:t> 입장에서 고객사로부터</a:t>
            </a:r>
            <a:r>
              <a:rPr lang="en-US" altLang="ko-KR" dirty="0"/>
              <a:t> </a:t>
            </a:r>
            <a:r>
              <a:rPr lang="ko-KR" altLang="en-US" dirty="0"/>
              <a:t>제공받은</a:t>
            </a:r>
            <a:r>
              <a:rPr lang="en-US" altLang="ko-KR" dirty="0"/>
              <a:t> </a:t>
            </a:r>
            <a:r>
              <a:rPr lang="ko-KR" altLang="en-US" dirty="0"/>
              <a:t>정보를</a:t>
            </a:r>
            <a:r>
              <a:rPr lang="en-US" altLang="ko-KR" dirty="0"/>
              <a:t> </a:t>
            </a:r>
            <a:r>
              <a:rPr lang="ko-KR" altLang="en-US" dirty="0"/>
              <a:t>바탕으로</a:t>
            </a:r>
            <a:r>
              <a:rPr lang="en-US" altLang="ko-KR" dirty="0"/>
              <a:t> </a:t>
            </a:r>
            <a:r>
              <a:rPr lang="ko-KR" altLang="en-US" dirty="0"/>
              <a:t>클라우드</a:t>
            </a:r>
            <a:r>
              <a:rPr lang="en-US" altLang="ko-KR" dirty="0"/>
              <a:t> </a:t>
            </a:r>
            <a:r>
              <a:rPr lang="ko-KR" altLang="en-US" dirty="0"/>
              <a:t>환경을</a:t>
            </a:r>
            <a:r>
              <a:rPr lang="en-US" altLang="ko-KR" dirty="0"/>
              <a:t> </a:t>
            </a:r>
            <a:r>
              <a:rPr lang="ko-KR" altLang="en-US" dirty="0" err="1"/>
              <a:t>모의해킹하고</a:t>
            </a:r>
            <a:r>
              <a:rPr lang="en-US" altLang="ko-KR" dirty="0"/>
              <a:t> </a:t>
            </a:r>
            <a:r>
              <a:rPr lang="ko-KR" altLang="en-US" dirty="0"/>
              <a:t>취약점을</a:t>
            </a:r>
            <a:r>
              <a:rPr lang="en-US" altLang="ko-KR" dirty="0"/>
              <a:t> </a:t>
            </a:r>
            <a:r>
              <a:rPr lang="ko-KR" altLang="en-US" dirty="0"/>
              <a:t>분석했습니다</a:t>
            </a:r>
            <a:r>
              <a:rPr lang="en-US" altLang="ko-KR" dirty="0"/>
              <a:t>. </a:t>
            </a:r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통해</a:t>
            </a:r>
            <a:r>
              <a:rPr lang="en-US" altLang="ko-KR" dirty="0"/>
              <a:t> </a:t>
            </a:r>
            <a:r>
              <a:rPr lang="en-US" altLang="ko-KR" dirty="0" err="1"/>
              <a:t>저희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관리자와</a:t>
            </a:r>
            <a:r>
              <a:rPr lang="en-US" altLang="ko-KR" dirty="0"/>
              <a:t> </a:t>
            </a:r>
            <a:r>
              <a:rPr lang="ko-KR" altLang="en-US" dirty="0"/>
              <a:t>개발자의</a:t>
            </a:r>
            <a:r>
              <a:rPr lang="en-US" altLang="ko-KR" dirty="0"/>
              <a:t> </a:t>
            </a:r>
            <a:r>
              <a:rPr lang="ko-KR" altLang="en-US" dirty="0"/>
              <a:t>입장에서</a:t>
            </a:r>
            <a:r>
              <a:rPr lang="en-US" altLang="ko-KR" dirty="0"/>
              <a:t> </a:t>
            </a:r>
            <a:r>
              <a:rPr lang="ko-KR" altLang="en-US" dirty="0"/>
              <a:t>클라우드</a:t>
            </a:r>
            <a:r>
              <a:rPr lang="en-US" altLang="ko-KR" dirty="0"/>
              <a:t> </a:t>
            </a:r>
            <a:r>
              <a:rPr lang="ko-KR" altLang="en-US" dirty="0"/>
              <a:t>환경의</a:t>
            </a:r>
            <a:r>
              <a:rPr lang="en-US" altLang="ko-KR" dirty="0"/>
              <a:t> </a:t>
            </a:r>
            <a:r>
              <a:rPr lang="ko-KR" altLang="en-US" dirty="0"/>
              <a:t>보안을</a:t>
            </a:r>
            <a:r>
              <a:rPr lang="en-US" altLang="ko-KR" dirty="0"/>
              <a:t> </a:t>
            </a:r>
            <a:r>
              <a:rPr lang="ko-KR" altLang="en-US" dirty="0"/>
              <a:t>진단하고</a:t>
            </a:r>
            <a:r>
              <a:rPr lang="en-US" altLang="ko-KR" dirty="0"/>
              <a:t> </a:t>
            </a:r>
            <a:r>
              <a:rPr lang="ko-KR" altLang="en-US" dirty="0"/>
              <a:t>대응하는</a:t>
            </a:r>
            <a:r>
              <a:rPr lang="en-US" altLang="ko-KR" dirty="0"/>
              <a:t> </a:t>
            </a:r>
            <a:r>
              <a:rPr lang="ko-KR" altLang="en-US" dirty="0"/>
              <a:t>방법을</a:t>
            </a:r>
            <a:r>
              <a:rPr lang="en-US" altLang="ko-KR" dirty="0"/>
              <a:t> </a:t>
            </a:r>
            <a:r>
              <a:rPr lang="ko-KR" altLang="en-US" dirty="0"/>
              <a:t>연구했습니다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95899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 rot="5400000">
            <a:off x="2125350" y="-1871175"/>
            <a:ext cx="4885500" cy="8893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686303" y="2329780"/>
            <a:ext cx="33507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106995" y="2329780"/>
            <a:ext cx="33507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106995" y="1924300"/>
            <a:ext cx="3350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686305" y="1924300"/>
            <a:ext cx="3350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942936" y="2726550"/>
            <a:ext cx="26472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553863" y="2726550"/>
            <a:ext cx="26472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553863" y="2062750"/>
            <a:ext cx="2647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42937" y="2062750"/>
            <a:ext cx="2647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19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2387"/>
            <a:ext cx="9144000" cy="514827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2908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-5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811975" y="1112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11975" y="1827625"/>
            <a:ext cx="42948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643775" y="1112375"/>
            <a:ext cx="2539200" cy="2918700"/>
          </a:xfrm>
          <a:prstGeom prst="snip2DiagRect">
            <a:avLst>
              <a:gd name="adj1" fmla="val 0"/>
              <a:gd name="adj2" fmla="val 1666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9063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3338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1574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382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618525" y="1691525"/>
            <a:ext cx="5907000" cy="11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1618525" y="2954875"/>
            <a:ext cx="5907000" cy="4971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10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680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64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2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4" hasCustomPrompt="1"/>
          </p:nvPr>
        </p:nvSpPr>
        <p:spPr>
          <a:xfrm>
            <a:off x="3401550" y="1464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5" hasCustomPrompt="1"/>
          </p:nvPr>
        </p:nvSpPr>
        <p:spPr>
          <a:xfrm>
            <a:off x="3401550" y="312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6" hasCustomPrompt="1"/>
          </p:nvPr>
        </p:nvSpPr>
        <p:spPr>
          <a:xfrm>
            <a:off x="6083100" y="1464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7" hasCustomPrompt="1"/>
          </p:nvPr>
        </p:nvSpPr>
        <p:spPr>
          <a:xfrm>
            <a:off x="6083100" y="312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20000" y="1912475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3401550" y="1912475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9"/>
          </p:nvPr>
        </p:nvSpPr>
        <p:spPr>
          <a:xfrm>
            <a:off x="6083100" y="1912475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3"/>
          </p:nvPr>
        </p:nvSpPr>
        <p:spPr>
          <a:xfrm>
            <a:off x="720000" y="3574550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4"/>
          </p:nvPr>
        </p:nvSpPr>
        <p:spPr>
          <a:xfrm>
            <a:off x="3401550" y="3574550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5"/>
          </p:nvPr>
        </p:nvSpPr>
        <p:spPr>
          <a:xfrm>
            <a:off x="6083100" y="3574550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571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6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40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 rot="5400000">
            <a:off x="2125350" y="-1871175"/>
            <a:ext cx="4885500" cy="8893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727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50" y="-5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9194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850" y="-5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3923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850" y="-5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937625" y="2652302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2"/>
          </p:nvPr>
        </p:nvSpPr>
        <p:spPr>
          <a:xfrm>
            <a:off x="3484347" y="2652302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3"/>
          </p:nvPr>
        </p:nvSpPr>
        <p:spPr>
          <a:xfrm>
            <a:off x="6031075" y="2652302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4"/>
          </p:nvPr>
        </p:nvSpPr>
        <p:spPr>
          <a:xfrm>
            <a:off x="937625" y="2151579"/>
            <a:ext cx="21753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5"/>
          </p:nvPr>
        </p:nvSpPr>
        <p:spPr>
          <a:xfrm>
            <a:off x="3484350" y="2151579"/>
            <a:ext cx="21753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6"/>
          </p:nvPr>
        </p:nvSpPr>
        <p:spPr>
          <a:xfrm>
            <a:off x="6031075" y="2151579"/>
            <a:ext cx="21753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3052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1174163" y="1825100"/>
            <a:ext cx="2877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2"/>
          </p:nvPr>
        </p:nvSpPr>
        <p:spPr>
          <a:xfrm>
            <a:off x="5091930" y="1825100"/>
            <a:ext cx="2877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1174163" y="3336700"/>
            <a:ext cx="2877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4"/>
          </p:nvPr>
        </p:nvSpPr>
        <p:spPr>
          <a:xfrm>
            <a:off x="5091930" y="3336700"/>
            <a:ext cx="2877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5"/>
          </p:nvPr>
        </p:nvSpPr>
        <p:spPr>
          <a:xfrm>
            <a:off x="1174163" y="1350000"/>
            <a:ext cx="28779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6"/>
          </p:nvPr>
        </p:nvSpPr>
        <p:spPr>
          <a:xfrm>
            <a:off x="1174163" y="2861575"/>
            <a:ext cx="28779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7"/>
          </p:nvPr>
        </p:nvSpPr>
        <p:spPr>
          <a:xfrm>
            <a:off x="5091904" y="1350000"/>
            <a:ext cx="28779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8"/>
          </p:nvPr>
        </p:nvSpPr>
        <p:spPr>
          <a:xfrm>
            <a:off x="5091904" y="2861575"/>
            <a:ext cx="28779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43159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50" y="-5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723900" y="1829064"/>
            <a:ext cx="20976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2"/>
          </p:nvPr>
        </p:nvSpPr>
        <p:spPr>
          <a:xfrm>
            <a:off x="3525147" y="1829072"/>
            <a:ext cx="20976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723900" y="3621434"/>
            <a:ext cx="20976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4"/>
          </p:nvPr>
        </p:nvSpPr>
        <p:spPr>
          <a:xfrm>
            <a:off x="3525147" y="3621434"/>
            <a:ext cx="20976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6326399" y="1829072"/>
            <a:ext cx="20976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6"/>
          </p:nvPr>
        </p:nvSpPr>
        <p:spPr>
          <a:xfrm>
            <a:off x="6326399" y="3621434"/>
            <a:ext cx="20976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7"/>
          </p:nvPr>
        </p:nvSpPr>
        <p:spPr>
          <a:xfrm>
            <a:off x="732139" y="1179189"/>
            <a:ext cx="20895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8"/>
          </p:nvPr>
        </p:nvSpPr>
        <p:spPr>
          <a:xfrm>
            <a:off x="3529265" y="1179198"/>
            <a:ext cx="20895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9"/>
          </p:nvPr>
        </p:nvSpPr>
        <p:spPr>
          <a:xfrm>
            <a:off x="6330515" y="1179198"/>
            <a:ext cx="20895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3"/>
          </p:nvPr>
        </p:nvSpPr>
        <p:spPr>
          <a:xfrm>
            <a:off x="723900" y="2968434"/>
            <a:ext cx="20976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4"/>
          </p:nvPr>
        </p:nvSpPr>
        <p:spPr>
          <a:xfrm>
            <a:off x="3529269" y="2968434"/>
            <a:ext cx="20895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5"/>
          </p:nvPr>
        </p:nvSpPr>
        <p:spPr>
          <a:xfrm>
            <a:off x="6330517" y="2968434"/>
            <a:ext cx="20895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212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0"/>
            <a:ext cx="91487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title" hasCustomPrompt="1"/>
          </p:nvPr>
        </p:nvSpPr>
        <p:spPr>
          <a:xfrm>
            <a:off x="2997000" y="1971720"/>
            <a:ext cx="315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2997011" y="2746375"/>
            <a:ext cx="3150000" cy="425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 hasCustomPrompt="1"/>
          </p:nvPr>
        </p:nvSpPr>
        <p:spPr>
          <a:xfrm>
            <a:off x="865631" y="615700"/>
            <a:ext cx="315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865631" y="1390643"/>
            <a:ext cx="3150000" cy="425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4" hasCustomPrompt="1"/>
          </p:nvPr>
        </p:nvSpPr>
        <p:spPr>
          <a:xfrm>
            <a:off x="5128362" y="3327445"/>
            <a:ext cx="315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5128373" y="4102100"/>
            <a:ext cx="3150000" cy="425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014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0"/>
            <a:ext cx="914879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766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23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rot="5400000">
            <a:off x="2125350" y="-1871175"/>
            <a:ext cx="4885500" cy="8893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 rot="5400000">
            <a:off x="2125350" y="-1871175"/>
            <a:ext cx="4885500" cy="8893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 rot="5400000">
            <a:off x="2125350" y="-1871175"/>
            <a:ext cx="4885500" cy="8893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20"/>
          <p:cNvGrpSpPr/>
          <p:nvPr/>
        </p:nvGrpSpPr>
        <p:grpSpPr>
          <a:xfrm>
            <a:off x="7976025" y="3565617"/>
            <a:ext cx="909501" cy="1446812"/>
            <a:chOff x="4655850" y="3742850"/>
            <a:chExt cx="612500" cy="974350"/>
          </a:xfrm>
        </p:grpSpPr>
        <p:sp>
          <p:nvSpPr>
            <p:cNvPr id="113" name="Google Shape;113;p20"/>
            <p:cNvSpPr/>
            <p:nvPr/>
          </p:nvSpPr>
          <p:spPr>
            <a:xfrm>
              <a:off x="4655850" y="3805575"/>
              <a:ext cx="322975" cy="313400"/>
            </a:xfrm>
            <a:custGeom>
              <a:avLst/>
              <a:gdLst/>
              <a:ahLst/>
              <a:cxnLst/>
              <a:rect l="l" t="t" r="r" b="b"/>
              <a:pathLst>
                <a:path w="12919" h="12536" extrusionOk="0">
                  <a:moveTo>
                    <a:pt x="3033" y="0"/>
                  </a:moveTo>
                  <a:cubicBezTo>
                    <a:pt x="2401" y="0"/>
                    <a:pt x="1771" y="108"/>
                    <a:pt x="1216" y="446"/>
                  </a:cubicBezTo>
                  <a:cubicBezTo>
                    <a:pt x="548" y="871"/>
                    <a:pt x="1" y="1570"/>
                    <a:pt x="1" y="2391"/>
                  </a:cubicBezTo>
                  <a:cubicBezTo>
                    <a:pt x="1" y="3364"/>
                    <a:pt x="700" y="4215"/>
                    <a:pt x="1460" y="4823"/>
                  </a:cubicBezTo>
                  <a:cubicBezTo>
                    <a:pt x="2219" y="5431"/>
                    <a:pt x="3071" y="5917"/>
                    <a:pt x="3678" y="6677"/>
                  </a:cubicBezTo>
                  <a:cubicBezTo>
                    <a:pt x="4438" y="7649"/>
                    <a:pt x="4682" y="8987"/>
                    <a:pt x="5289" y="10081"/>
                  </a:cubicBezTo>
                  <a:cubicBezTo>
                    <a:pt x="5897" y="11145"/>
                    <a:pt x="6870" y="11966"/>
                    <a:pt x="8055" y="12300"/>
                  </a:cubicBezTo>
                  <a:cubicBezTo>
                    <a:pt x="8504" y="12432"/>
                    <a:pt x="9096" y="12535"/>
                    <a:pt x="9687" y="12535"/>
                  </a:cubicBezTo>
                  <a:cubicBezTo>
                    <a:pt x="10457" y="12535"/>
                    <a:pt x="11225" y="12360"/>
                    <a:pt x="11673" y="11844"/>
                  </a:cubicBezTo>
                  <a:cubicBezTo>
                    <a:pt x="12554" y="10902"/>
                    <a:pt x="12919" y="9534"/>
                    <a:pt x="12767" y="8227"/>
                  </a:cubicBezTo>
                  <a:cubicBezTo>
                    <a:pt x="12615" y="6950"/>
                    <a:pt x="11946" y="5735"/>
                    <a:pt x="11065" y="4731"/>
                  </a:cubicBezTo>
                  <a:cubicBezTo>
                    <a:pt x="10183" y="3759"/>
                    <a:pt x="9119" y="2938"/>
                    <a:pt x="8055" y="2148"/>
                  </a:cubicBezTo>
                  <a:cubicBezTo>
                    <a:pt x="6688" y="1175"/>
                    <a:pt x="5198" y="203"/>
                    <a:pt x="3526" y="20"/>
                  </a:cubicBezTo>
                  <a:cubicBezTo>
                    <a:pt x="3363" y="8"/>
                    <a:pt x="3198" y="0"/>
                    <a:pt x="30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4968175" y="3742850"/>
              <a:ext cx="210500" cy="329700"/>
            </a:xfrm>
            <a:custGeom>
              <a:avLst/>
              <a:gdLst/>
              <a:ahLst/>
              <a:cxnLst/>
              <a:rect l="l" t="t" r="r" b="b"/>
              <a:pathLst>
                <a:path w="8420" h="13188" extrusionOk="0">
                  <a:moveTo>
                    <a:pt x="5372" y="0"/>
                  </a:moveTo>
                  <a:cubicBezTo>
                    <a:pt x="4329" y="0"/>
                    <a:pt x="3276" y="532"/>
                    <a:pt x="2705" y="1435"/>
                  </a:cubicBezTo>
                  <a:cubicBezTo>
                    <a:pt x="2067" y="2408"/>
                    <a:pt x="2006" y="3684"/>
                    <a:pt x="1642" y="4778"/>
                  </a:cubicBezTo>
                  <a:cubicBezTo>
                    <a:pt x="1246" y="5873"/>
                    <a:pt x="487" y="6815"/>
                    <a:pt x="243" y="7940"/>
                  </a:cubicBezTo>
                  <a:cubicBezTo>
                    <a:pt x="0" y="8912"/>
                    <a:pt x="152" y="9946"/>
                    <a:pt x="547" y="10858"/>
                  </a:cubicBezTo>
                  <a:cubicBezTo>
                    <a:pt x="821" y="11496"/>
                    <a:pt x="1338" y="12955"/>
                    <a:pt x="2128" y="13168"/>
                  </a:cubicBezTo>
                  <a:cubicBezTo>
                    <a:pt x="2183" y="13181"/>
                    <a:pt x="2239" y="13188"/>
                    <a:pt x="2294" y="13188"/>
                  </a:cubicBezTo>
                  <a:cubicBezTo>
                    <a:pt x="2603" y="13188"/>
                    <a:pt x="2908" y="12997"/>
                    <a:pt x="3192" y="12894"/>
                  </a:cubicBezTo>
                  <a:cubicBezTo>
                    <a:pt x="3739" y="12712"/>
                    <a:pt x="4225" y="12590"/>
                    <a:pt x="4712" y="12377"/>
                  </a:cubicBezTo>
                  <a:cubicBezTo>
                    <a:pt x="5745" y="11921"/>
                    <a:pt x="6535" y="11010"/>
                    <a:pt x="6900" y="9946"/>
                  </a:cubicBezTo>
                  <a:cubicBezTo>
                    <a:pt x="7265" y="8639"/>
                    <a:pt x="6991" y="7240"/>
                    <a:pt x="7356" y="5964"/>
                  </a:cubicBezTo>
                  <a:cubicBezTo>
                    <a:pt x="7569" y="5052"/>
                    <a:pt x="8146" y="4231"/>
                    <a:pt x="8268" y="3289"/>
                  </a:cubicBezTo>
                  <a:cubicBezTo>
                    <a:pt x="8420" y="1952"/>
                    <a:pt x="7538" y="553"/>
                    <a:pt x="6231" y="128"/>
                  </a:cubicBezTo>
                  <a:cubicBezTo>
                    <a:pt x="5953" y="42"/>
                    <a:pt x="5663" y="0"/>
                    <a:pt x="5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030475" y="4180450"/>
              <a:ext cx="237875" cy="123050"/>
            </a:xfrm>
            <a:custGeom>
              <a:avLst/>
              <a:gdLst/>
              <a:ahLst/>
              <a:cxnLst/>
              <a:rect l="l" t="t" r="r" b="b"/>
              <a:pathLst>
                <a:path w="9515" h="4922" extrusionOk="0">
                  <a:moveTo>
                    <a:pt x="3380" y="0"/>
                  </a:moveTo>
                  <a:cubicBezTo>
                    <a:pt x="3298" y="0"/>
                    <a:pt x="3215" y="3"/>
                    <a:pt x="3131" y="10"/>
                  </a:cubicBezTo>
                  <a:cubicBezTo>
                    <a:pt x="2068" y="41"/>
                    <a:pt x="1065" y="679"/>
                    <a:pt x="548" y="1591"/>
                  </a:cubicBezTo>
                  <a:cubicBezTo>
                    <a:pt x="92" y="2381"/>
                    <a:pt x="1" y="3597"/>
                    <a:pt x="517" y="4448"/>
                  </a:cubicBezTo>
                  <a:cubicBezTo>
                    <a:pt x="727" y="4797"/>
                    <a:pt x="1072" y="4922"/>
                    <a:pt x="1451" y="4922"/>
                  </a:cubicBezTo>
                  <a:cubicBezTo>
                    <a:pt x="1896" y="4922"/>
                    <a:pt x="2389" y="4750"/>
                    <a:pt x="2767" y="4569"/>
                  </a:cubicBezTo>
                  <a:cubicBezTo>
                    <a:pt x="3405" y="4205"/>
                    <a:pt x="4013" y="3749"/>
                    <a:pt x="4712" y="3566"/>
                  </a:cubicBezTo>
                  <a:cubicBezTo>
                    <a:pt x="5072" y="3477"/>
                    <a:pt x="5431" y="3450"/>
                    <a:pt x="5791" y="3450"/>
                  </a:cubicBezTo>
                  <a:cubicBezTo>
                    <a:pt x="6039" y="3450"/>
                    <a:pt x="6288" y="3463"/>
                    <a:pt x="6536" y="3475"/>
                  </a:cubicBezTo>
                  <a:cubicBezTo>
                    <a:pt x="6758" y="3498"/>
                    <a:pt x="6981" y="3512"/>
                    <a:pt x="7200" y="3512"/>
                  </a:cubicBezTo>
                  <a:cubicBezTo>
                    <a:pt x="7581" y="3512"/>
                    <a:pt x="7952" y="3469"/>
                    <a:pt x="8299" y="3354"/>
                  </a:cubicBezTo>
                  <a:cubicBezTo>
                    <a:pt x="8876" y="3141"/>
                    <a:pt x="9423" y="2655"/>
                    <a:pt x="9454" y="2047"/>
                  </a:cubicBezTo>
                  <a:cubicBezTo>
                    <a:pt x="9515" y="1226"/>
                    <a:pt x="8694" y="557"/>
                    <a:pt x="7904" y="375"/>
                  </a:cubicBezTo>
                  <a:cubicBezTo>
                    <a:pt x="7529" y="295"/>
                    <a:pt x="7161" y="279"/>
                    <a:pt x="6793" y="279"/>
                  </a:cubicBezTo>
                  <a:cubicBezTo>
                    <a:pt x="6561" y="279"/>
                    <a:pt x="6328" y="285"/>
                    <a:pt x="6094" y="285"/>
                  </a:cubicBezTo>
                  <a:cubicBezTo>
                    <a:pt x="5858" y="285"/>
                    <a:pt x="5621" y="279"/>
                    <a:pt x="5381" y="253"/>
                  </a:cubicBezTo>
                  <a:cubicBezTo>
                    <a:pt x="4704" y="199"/>
                    <a:pt x="4052" y="0"/>
                    <a:pt x="33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4986400" y="4213375"/>
              <a:ext cx="155050" cy="268250"/>
            </a:xfrm>
            <a:custGeom>
              <a:avLst/>
              <a:gdLst/>
              <a:ahLst/>
              <a:cxnLst/>
              <a:rect l="l" t="t" r="r" b="b"/>
              <a:pathLst>
                <a:path w="6202" h="10730" extrusionOk="0">
                  <a:moveTo>
                    <a:pt x="6171" y="0"/>
                  </a:moveTo>
                  <a:cubicBezTo>
                    <a:pt x="882" y="578"/>
                    <a:pt x="31" y="10274"/>
                    <a:pt x="1" y="10699"/>
                  </a:cubicBezTo>
                  <a:lnTo>
                    <a:pt x="274" y="10730"/>
                  </a:lnTo>
                  <a:cubicBezTo>
                    <a:pt x="274" y="10639"/>
                    <a:pt x="1095" y="851"/>
                    <a:pt x="6201" y="274"/>
                  </a:cubicBezTo>
                  <a:lnTo>
                    <a:pt x="61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4968175" y="3868375"/>
              <a:ext cx="109450" cy="671000"/>
            </a:xfrm>
            <a:custGeom>
              <a:avLst/>
              <a:gdLst/>
              <a:ahLst/>
              <a:cxnLst/>
              <a:rect l="l" t="t" r="r" b="b"/>
              <a:pathLst>
                <a:path w="4378" h="26840" extrusionOk="0">
                  <a:moveTo>
                    <a:pt x="4104" y="1"/>
                  </a:moveTo>
                  <a:cubicBezTo>
                    <a:pt x="0" y="11125"/>
                    <a:pt x="821" y="26688"/>
                    <a:pt x="821" y="26840"/>
                  </a:cubicBezTo>
                  <a:lnTo>
                    <a:pt x="1064" y="26809"/>
                  </a:lnTo>
                  <a:cubicBezTo>
                    <a:pt x="1064" y="26657"/>
                    <a:pt x="304" y="11095"/>
                    <a:pt x="4377" y="92"/>
                  </a:cubicBez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4769825" y="3887375"/>
              <a:ext cx="228775" cy="420250"/>
            </a:xfrm>
            <a:custGeom>
              <a:avLst/>
              <a:gdLst/>
              <a:ahLst/>
              <a:cxnLst/>
              <a:rect l="l" t="t" r="r" b="b"/>
              <a:pathLst>
                <a:path w="9151" h="16810" extrusionOk="0">
                  <a:moveTo>
                    <a:pt x="153" y="0"/>
                  </a:moveTo>
                  <a:lnTo>
                    <a:pt x="1" y="244"/>
                  </a:lnTo>
                  <a:cubicBezTo>
                    <a:pt x="8937" y="6110"/>
                    <a:pt x="8846" y="16688"/>
                    <a:pt x="8846" y="16809"/>
                  </a:cubicBezTo>
                  <a:lnTo>
                    <a:pt x="9120" y="16809"/>
                  </a:lnTo>
                  <a:cubicBezTo>
                    <a:pt x="9120" y="16688"/>
                    <a:pt x="9150" y="5958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4820000" y="4471725"/>
              <a:ext cx="338175" cy="245475"/>
            </a:xfrm>
            <a:custGeom>
              <a:avLst/>
              <a:gdLst/>
              <a:ahLst/>
              <a:cxnLst/>
              <a:rect l="l" t="t" r="r" b="b"/>
              <a:pathLst>
                <a:path w="13527" h="9819" extrusionOk="0">
                  <a:moveTo>
                    <a:pt x="973" y="1"/>
                  </a:moveTo>
                  <a:cubicBezTo>
                    <a:pt x="973" y="1"/>
                    <a:pt x="0" y="5077"/>
                    <a:pt x="2675" y="9818"/>
                  </a:cubicBezTo>
                  <a:lnTo>
                    <a:pt x="10882" y="9818"/>
                  </a:lnTo>
                  <a:cubicBezTo>
                    <a:pt x="13526" y="5077"/>
                    <a:pt x="12584" y="1"/>
                    <a:pt x="1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4826075" y="4471725"/>
              <a:ext cx="328300" cy="51700"/>
            </a:xfrm>
            <a:custGeom>
              <a:avLst/>
              <a:gdLst/>
              <a:ahLst/>
              <a:cxnLst/>
              <a:rect l="l" t="t" r="r" b="b"/>
              <a:pathLst>
                <a:path w="13132" h="2068" extrusionOk="0">
                  <a:moveTo>
                    <a:pt x="152" y="1"/>
                  </a:moveTo>
                  <a:cubicBezTo>
                    <a:pt x="152" y="1"/>
                    <a:pt x="31" y="821"/>
                    <a:pt x="0" y="2068"/>
                  </a:cubicBezTo>
                  <a:lnTo>
                    <a:pt x="13131" y="2068"/>
                  </a:lnTo>
                  <a:cubicBezTo>
                    <a:pt x="13101" y="761"/>
                    <a:pt x="12979" y="1"/>
                    <a:pt x="12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8750" y="1006088"/>
            <a:ext cx="4635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8750" y="3661613"/>
            <a:ext cx="3506100" cy="475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387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87"/>
            <a:ext cx="9144000" cy="514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062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74375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>
            <a:spLocks noGrp="1"/>
          </p:cNvSpPr>
          <p:nvPr>
            <p:ph type="pic" idx="3"/>
          </p:nvPr>
        </p:nvSpPr>
        <p:spPr>
          <a:xfrm>
            <a:off x="1018025" y="913275"/>
            <a:ext cx="2760600" cy="3317100"/>
          </a:xfrm>
          <a:prstGeom prst="snip2DiagRect">
            <a:avLst>
              <a:gd name="adj1" fmla="val 0"/>
              <a:gd name="adj2" fmla="val 1666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073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850" y="-5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43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8" r:id="rId4"/>
    <p:sldLayoutId id="2147483665" r:id="rId5"/>
    <p:sldLayoutId id="214748366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"/>
              <a:buChar char="●"/>
              <a:defRPr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"/>
              <a:buChar char="○"/>
              <a:defRPr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"/>
              <a:buChar char="■"/>
              <a:defRPr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"/>
              <a:buChar char="●"/>
              <a:defRPr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"/>
              <a:buChar char="○"/>
              <a:defRPr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"/>
              <a:buChar char="■"/>
              <a:defRPr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"/>
              <a:buChar char="●"/>
              <a:defRPr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"/>
              <a:buChar char="○"/>
              <a:defRPr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"/>
              <a:buChar char="■"/>
              <a:defRPr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2823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6" r:id="rId21"/>
    <p:sldLayoutId id="214748369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39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.png"/><Relationship Id="rId5" Type="http://schemas.openxmlformats.org/officeDocument/2006/relationships/image" Target="../media/image45.sv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4" Type="http://schemas.openxmlformats.org/officeDocument/2006/relationships/image" Target="../media/image53.jpeg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0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19.png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10.png"/><Relationship Id="rId5" Type="http://schemas.openxmlformats.org/officeDocument/2006/relationships/image" Target="../media/image69.png"/><Relationship Id="rId10" Type="http://schemas.openxmlformats.org/officeDocument/2006/relationships/image" Target="../media/image43.png"/><Relationship Id="rId4" Type="http://schemas.openxmlformats.org/officeDocument/2006/relationships/image" Target="../media/image67.sv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2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9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19.svg"/><Relationship Id="rId3" Type="http://schemas.openxmlformats.org/officeDocument/2006/relationships/image" Target="../media/image114.png"/><Relationship Id="rId7" Type="http://schemas.openxmlformats.org/officeDocument/2006/relationships/image" Target="../media/image117.sv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21.png"/><Relationship Id="rId5" Type="http://schemas.openxmlformats.org/officeDocument/2006/relationships/image" Target="../media/image47.emf"/><Relationship Id="rId10" Type="http://schemas.openxmlformats.org/officeDocument/2006/relationships/image" Target="../media/image32.png"/><Relationship Id="rId4" Type="http://schemas.openxmlformats.org/officeDocument/2006/relationships/image" Target="../media/image115.svg"/><Relationship Id="rId9" Type="http://schemas.openxmlformats.org/officeDocument/2006/relationships/image" Target="../media/image28.png"/><Relationship Id="rId1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15.sv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21.svg"/><Relationship Id="rId5" Type="http://schemas.openxmlformats.org/officeDocument/2006/relationships/image" Target="../media/image27.png"/><Relationship Id="rId10" Type="http://schemas.openxmlformats.org/officeDocument/2006/relationships/image" Target="../media/image120.png"/><Relationship Id="rId4" Type="http://schemas.openxmlformats.org/officeDocument/2006/relationships/image" Target="../media/image43.png"/><Relationship Id="rId9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 rotWithShape="1">
          <a:blip r:embed="rId3">
            <a:alphaModFix/>
          </a:blip>
          <a:srcRect l="25166" t="5667" b="7406"/>
          <a:stretch/>
        </p:blipFill>
        <p:spPr>
          <a:xfrm>
            <a:off x="2888271" y="672450"/>
            <a:ext cx="6840525" cy="44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728750" y="1663254"/>
            <a:ext cx="4635000" cy="1704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ko-KR" altLang="en-US" sz="54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 모의해킹 진단</a:t>
            </a:r>
            <a:endParaRPr sz="54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965" y="4474800"/>
            <a:ext cx="1678072" cy="406696"/>
          </a:xfrm>
          <a:prstGeom prst="rect">
            <a:avLst/>
          </a:prstGeom>
        </p:spPr>
      </p:pic>
      <p:pic>
        <p:nvPicPr>
          <p:cNvPr id="1034" name="Picture 10" descr="Aws Logo Svg White Clipart (757x453), Png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8" y="1778887"/>
            <a:ext cx="1294289" cy="70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83613" y="3905019"/>
            <a:ext cx="3555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류승호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이준엽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황인성</a:t>
            </a:r>
            <a:endParaRPr 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Google Shape;137;p28">
            <a:extLst>
              <a:ext uri="{FF2B5EF4-FFF2-40B4-BE49-F238E27FC236}">
                <a16:creationId xmlns:a16="http://schemas.microsoft.com/office/drawing/2014/main" id="{7C70346B-1DC1-6EF0-FF56-7F71F1282ACB}"/>
              </a:ext>
            </a:extLst>
          </p:cNvPr>
          <p:cNvSpPr txBox="1">
            <a:spLocks/>
          </p:cNvSpPr>
          <p:nvPr/>
        </p:nvSpPr>
        <p:spPr>
          <a:xfrm>
            <a:off x="783613" y="957312"/>
            <a:ext cx="6089300" cy="48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6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ko-KR" altLang="en-US" sz="2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보안 엔지니어</a:t>
            </a:r>
            <a:r>
              <a:rPr lang="en-US" altLang="ko-KR" sz="2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화이트해커</a:t>
            </a:r>
            <a:r>
              <a:rPr lang="en-US" altLang="ko-KR" sz="2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양성 과정</a:t>
            </a:r>
          </a:p>
        </p:txBody>
      </p:sp>
      <p:sp>
        <p:nvSpPr>
          <p:cNvPr id="4" name="Google Shape;137;p28">
            <a:extLst>
              <a:ext uri="{FF2B5EF4-FFF2-40B4-BE49-F238E27FC236}">
                <a16:creationId xmlns:a16="http://schemas.microsoft.com/office/drawing/2014/main" id="{863376DE-AA64-B0DB-4E71-5B362D02AEA9}"/>
              </a:ext>
            </a:extLst>
          </p:cNvPr>
          <p:cNvSpPr txBox="1">
            <a:spLocks/>
          </p:cNvSpPr>
          <p:nvPr/>
        </p:nvSpPr>
        <p:spPr>
          <a:xfrm>
            <a:off x="811965" y="623373"/>
            <a:ext cx="6089300" cy="48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6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altLang="ko-KR" sz="1400" dirty="0">
                <a:latin typeface="Arial Rounded MT Bold" panose="020F0704030504030204" pitchFamily="34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K-Digital Training</a:t>
            </a:r>
            <a:endParaRPr lang="ko-KR" altLang="en-US" sz="1400" dirty="0">
              <a:latin typeface="Arial Rounded MT Bold" panose="020F0704030504030204" pitchFamily="34" charset="0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9301480" y="1034031"/>
            <a:ext cx="3825124" cy="36577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B86A99-4066-58DA-FF9F-5C9448ACD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12" y="351018"/>
            <a:ext cx="540000" cy="540000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2D3C5C6D-3671-36AB-6500-10D9F76167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410337"/>
              </p:ext>
            </p:extLst>
          </p:nvPr>
        </p:nvGraphicFramePr>
        <p:xfrm>
          <a:off x="350520" y="1606065"/>
          <a:ext cx="8442960" cy="1641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04797F1-CC50-4880-30EF-6CCF3EA41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9" name="Google Shape;344;p32">
            <a:extLst>
              <a:ext uri="{FF2B5EF4-FFF2-40B4-BE49-F238E27FC236}">
                <a16:creationId xmlns:a16="http://schemas.microsoft.com/office/drawing/2014/main" id="{35BDC1A8-9BEC-9837-8E8F-06833421D1F6}"/>
              </a:ext>
            </a:extLst>
          </p:cNvPr>
          <p:cNvSpPr txBox="1">
            <a:spLocks/>
          </p:cNvSpPr>
          <p:nvPr/>
        </p:nvSpPr>
        <p:spPr>
          <a:xfrm>
            <a:off x="734972" y="503382"/>
            <a:ext cx="242251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프로젝트 수행 과정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1" name="Google Shape;344;p32">
            <a:extLst>
              <a:ext uri="{FF2B5EF4-FFF2-40B4-BE49-F238E27FC236}">
                <a16:creationId xmlns:a16="http://schemas.microsoft.com/office/drawing/2014/main" id="{F6E1F8F2-ECE6-F77F-C3A0-EBE3B00629F7}"/>
              </a:ext>
            </a:extLst>
          </p:cNvPr>
          <p:cNvSpPr txBox="1">
            <a:spLocks/>
          </p:cNvSpPr>
          <p:nvPr/>
        </p:nvSpPr>
        <p:spPr>
          <a:xfrm>
            <a:off x="697555" y="246161"/>
            <a:ext cx="119386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9C8086-25F7-3C11-86F6-82FD968E3449}"/>
              </a:ext>
            </a:extLst>
          </p:cNvPr>
          <p:cNvSpPr txBox="1"/>
          <p:nvPr/>
        </p:nvSpPr>
        <p:spPr>
          <a:xfrm>
            <a:off x="519291" y="3109422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해킹 대상 조사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구조 파악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7D0F7-206E-E171-2729-F8D23C620F12}"/>
              </a:ext>
            </a:extLst>
          </p:cNvPr>
          <p:cNvSpPr txBox="1"/>
          <p:nvPr/>
        </p:nvSpPr>
        <p:spPr>
          <a:xfrm>
            <a:off x="2239232" y="3109422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스캔 툴 활용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5FE14-1425-27BD-BDCA-B5BC1C0D98B7}"/>
              </a:ext>
            </a:extLst>
          </p:cNvPr>
          <p:cNvSpPr txBox="1"/>
          <p:nvPr/>
        </p:nvSpPr>
        <p:spPr>
          <a:xfrm>
            <a:off x="3821795" y="3109422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시나리오 작성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모의해킹</a:t>
            </a:r>
            <a:r>
              <a:rPr lang="ko-KR" altLang="en-US" sz="1200" dirty="0"/>
              <a:t> 수행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B256A-77D3-A383-0955-FB8EE6BDE2CE}"/>
              </a:ext>
            </a:extLst>
          </p:cNvPr>
          <p:cNvSpPr txBox="1"/>
          <p:nvPr/>
        </p:nvSpPr>
        <p:spPr>
          <a:xfrm>
            <a:off x="5525028" y="3109422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영향도 분석</a:t>
            </a:r>
            <a:endParaRPr lang="en-US" altLang="ko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EA2C0-E5BD-6A4E-4ECC-57269937C068}"/>
              </a:ext>
            </a:extLst>
          </p:cNvPr>
          <p:cNvSpPr txBox="1"/>
          <p:nvPr/>
        </p:nvSpPr>
        <p:spPr>
          <a:xfrm>
            <a:off x="6947759" y="3112786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보안 체크리스트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6604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1001270" y="2218639"/>
            <a:ext cx="7155178" cy="841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팀 구성 및 역할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 idx="2"/>
          </p:nvPr>
        </p:nvSpPr>
        <p:spPr>
          <a:xfrm>
            <a:off x="3961009" y="1376839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HY헤드라인M" panose="02030600000101010101" pitchFamily="18" charset="-127"/>
              </a:rPr>
              <a:t>02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14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246;p32">
            <a:extLst>
              <a:ext uri="{FF2B5EF4-FFF2-40B4-BE49-F238E27FC236}">
                <a16:creationId xmlns:a16="http://schemas.microsoft.com/office/drawing/2014/main" id="{0B2F1FA3-4891-51BC-F705-7EE41717A692}"/>
              </a:ext>
            </a:extLst>
          </p:cNvPr>
          <p:cNvSpPr txBox="1">
            <a:spLocks/>
          </p:cNvSpPr>
          <p:nvPr/>
        </p:nvSpPr>
        <p:spPr>
          <a:xfrm>
            <a:off x="3864913" y="2076817"/>
            <a:ext cx="1423766" cy="33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FFFF"/>
              </a:buClr>
              <a:buSzPts val="6000"/>
            </a:pPr>
            <a:r>
              <a:rPr lang="ko-KR" altLang="en-US" sz="2000" b="1" dirty="0">
                <a:latin typeface="+mn-ea"/>
                <a:ea typeface="+mn-ea"/>
              </a:rPr>
              <a:t>이 준 </a:t>
            </a:r>
            <a:r>
              <a:rPr lang="ko-KR" altLang="en-US" sz="2000" b="1" dirty="0" err="1">
                <a:latin typeface="+mn-ea"/>
                <a:ea typeface="+mn-ea"/>
              </a:rPr>
              <a:t>엽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341" name="Google Shape;246;p32">
            <a:extLst>
              <a:ext uri="{FF2B5EF4-FFF2-40B4-BE49-F238E27FC236}">
                <a16:creationId xmlns:a16="http://schemas.microsoft.com/office/drawing/2014/main" id="{02B4A467-A367-18EB-1648-AFE2F8012DF4}"/>
              </a:ext>
            </a:extLst>
          </p:cNvPr>
          <p:cNvSpPr txBox="1">
            <a:spLocks/>
          </p:cNvSpPr>
          <p:nvPr/>
        </p:nvSpPr>
        <p:spPr>
          <a:xfrm>
            <a:off x="6493600" y="2062890"/>
            <a:ext cx="1423766" cy="2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FFFF"/>
              </a:buClr>
              <a:buSzPts val="6000"/>
            </a:pPr>
            <a:r>
              <a:rPr lang="ko-KR" altLang="en-US" sz="2000" b="1" dirty="0">
                <a:latin typeface="+mn-ea"/>
                <a:ea typeface="+mn-ea"/>
              </a:rPr>
              <a:t>황 인 성</a:t>
            </a:r>
          </a:p>
        </p:txBody>
      </p:sp>
      <p:sp>
        <p:nvSpPr>
          <p:cNvPr id="375" name="Google Shape;652;p54">
            <a:extLst>
              <a:ext uri="{FF2B5EF4-FFF2-40B4-BE49-F238E27FC236}">
                <a16:creationId xmlns:a16="http://schemas.microsoft.com/office/drawing/2014/main" id="{790B8DE7-0311-7B19-DF11-AA0B0B721ED7}"/>
              </a:ext>
            </a:extLst>
          </p:cNvPr>
          <p:cNvSpPr/>
          <p:nvPr/>
        </p:nvSpPr>
        <p:spPr>
          <a:xfrm>
            <a:off x="3502082" y="3210003"/>
            <a:ext cx="2160000" cy="360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b="1" i="1" noProof="0" dirty="0">
                <a:latin typeface="+mn-ea"/>
                <a:ea typeface="+mn-ea"/>
              </a:rPr>
              <a:t>참고 자료 수집</a:t>
            </a:r>
            <a:endParaRPr kumimoji="0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sym typeface="Arial"/>
            </a:endParaRPr>
          </a:p>
        </p:txBody>
      </p:sp>
      <p:sp>
        <p:nvSpPr>
          <p:cNvPr id="356" name="TextBox 3">
            <a:extLst>
              <a:ext uri="{FF2B5EF4-FFF2-40B4-BE49-F238E27FC236}">
                <a16:creationId xmlns:a16="http://schemas.microsoft.com/office/drawing/2014/main" id="{595E8943-B8E0-240B-5010-8F76A8F91A78}"/>
              </a:ext>
            </a:extLst>
          </p:cNvPr>
          <p:cNvSpPr txBox="1"/>
          <p:nvPr/>
        </p:nvSpPr>
        <p:spPr>
          <a:xfrm>
            <a:off x="3834433" y="2506826"/>
            <a:ext cx="16049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  <a:ea typeface="+mn-ea"/>
              </a:rPr>
              <a:t>리눅스 마스터 </a:t>
            </a:r>
            <a:r>
              <a:rPr lang="en-US" altLang="ko-KR" sz="1050" dirty="0">
                <a:latin typeface="+mn-ea"/>
                <a:ea typeface="+mn-ea"/>
              </a:rPr>
              <a:t>1</a:t>
            </a:r>
            <a:r>
              <a:rPr lang="ko-KR" altLang="en-US" sz="1050" dirty="0">
                <a:latin typeface="+mn-ea"/>
                <a:ea typeface="+mn-ea"/>
              </a:rPr>
              <a:t>급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네트워크 관리사 </a:t>
            </a:r>
            <a:r>
              <a:rPr lang="en-US" altLang="ko-KR" sz="1050" dirty="0">
                <a:latin typeface="+mn-ea"/>
              </a:rPr>
              <a:t>2</a:t>
            </a:r>
            <a:r>
              <a:rPr lang="ko-KR" altLang="en-US" sz="1050" dirty="0">
                <a:latin typeface="+mn-ea"/>
              </a:rPr>
              <a:t>급</a:t>
            </a:r>
            <a:endParaRPr lang="en-US" altLang="ko-KR" sz="1050" dirty="0">
              <a:latin typeface="+mn-ea"/>
            </a:endParaRPr>
          </a:p>
        </p:txBody>
      </p:sp>
      <p:sp>
        <p:nvSpPr>
          <p:cNvPr id="358" name="TextBox 43">
            <a:extLst>
              <a:ext uri="{FF2B5EF4-FFF2-40B4-BE49-F238E27FC236}">
                <a16:creationId xmlns:a16="http://schemas.microsoft.com/office/drawing/2014/main" id="{78C83038-84AD-152D-D0FA-117158481F0D}"/>
              </a:ext>
            </a:extLst>
          </p:cNvPr>
          <p:cNvSpPr txBox="1"/>
          <p:nvPr/>
        </p:nvSpPr>
        <p:spPr>
          <a:xfrm>
            <a:off x="6406203" y="2512985"/>
            <a:ext cx="173797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  <a:ea typeface="+mn-ea"/>
              </a:rPr>
              <a:t>리눅스 마스터 </a:t>
            </a:r>
            <a:r>
              <a:rPr lang="en-US" altLang="ko-KR" sz="1050" dirty="0">
                <a:latin typeface="+mn-ea"/>
                <a:ea typeface="+mn-ea"/>
              </a:rPr>
              <a:t>2</a:t>
            </a:r>
            <a:r>
              <a:rPr lang="ko-KR" altLang="en-US" sz="1050" dirty="0">
                <a:latin typeface="+mn-ea"/>
                <a:ea typeface="+mn-ea"/>
              </a:rPr>
              <a:t>급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err="1">
                <a:latin typeface="+mn-ea"/>
                <a:ea typeface="+mn-ea"/>
              </a:rPr>
              <a:t>CCNP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  <a:ea typeface="+mn-ea"/>
              </a:rPr>
              <a:t>AWS SAA </a:t>
            </a:r>
            <a:r>
              <a:rPr lang="ko-KR" altLang="en-US" sz="1050" dirty="0">
                <a:latin typeface="+mn-ea"/>
              </a:rPr>
              <a:t>〮</a:t>
            </a:r>
            <a:r>
              <a:rPr lang="en-US" altLang="ko-KR" sz="1050" dirty="0">
                <a:latin typeface="+mn-ea"/>
                <a:ea typeface="+mn-ea"/>
              </a:rPr>
              <a:t> </a:t>
            </a:r>
            <a:r>
              <a:rPr lang="en-US" altLang="ko-KR" sz="1050" dirty="0" err="1">
                <a:latin typeface="+mn-ea"/>
                <a:ea typeface="+mn-ea"/>
              </a:rPr>
              <a:t>SCS</a:t>
            </a:r>
            <a:r>
              <a:rPr lang="en-US" altLang="ko-KR" sz="1050" dirty="0">
                <a:latin typeface="+mn-ea"/>
                <a:ea typeface="+mn-ea"/>
              </a:rPr>
              <a:t> </a:t>
            </a:r>
            <a:r>
              <a:rPr lang="ko-KR" altLang="en-US" sz="1050" dirty="0">
                <a:latin typeface="+mn-ea"/>
              </a:rPr>
              <a:t>〮</a:t>
            </a:r>
            <a:r>
              <a:rPr lang="en-US" altLang="ko-KR" sz="1050" dirty="0">
                <a:latin typeface="+mn-ea"/>
                <a:ea typeface="+mn-ea"/>
              </a:rPr>
              <a:t> DOP</a:t>
            </a:r>
            <a:endParaRPr lang="en-US" sz="1050" dirty="0">
              <a:latin typeface="+mn-ea"/>
              <a:ea typeface="+mn-ea"/>
            </a:endParaRPr>
          </a:p>
        </p:txBody>
      </p:sp>
      <p:sp>
        <p:nvSpPr>
          <p:cNvPr id="42" name="Google Shape;652;p54">
            <a:extLst>
              <a:ext uri="{FF2B5EF4-FFF2-40B4-BE49-F238E27FC236}">
                <a16:creationId xmlns:a16="http://schemas.microsoft.com/office/drawing/2014/main" id="{790B8DE7-0311-7B19-DF11-AA0B0B721ED7}"/>
              </a:ext>
            </a:extLst>
          </p:cNvPr>
          <p:cNvSpPr/>
          <p:nvPr/>
        </p:nvSpPr>
        <p:spPr>
          <a:xfrm>
            <a:off x="3498969" y="3686955"/>
            <a:ext cx="2160000" cy="360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Arial"/>
              </a:rPr>
              <a:t>모의해킹</a:t>
            </a:r>
            <a:r>
              <a:rPr kumimoji="0" lang="ko-KR" altLang="en-US" sz="1200" b="1" i="1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Arial"/>
              </a:rPr>
              <a:t> 코딩</a:t>
            </a:r>
            <a:endParaRPr kumimoji="0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sym typeface="Arial"/>
            </a:endParaRPr>
          </a:p>
        </p:txBody>
      </p:sp>
      <p:sp>
        <p:nvSpPr>
          <p:cNvPr id="45" name="Google Shape;652;p54">
            <a:extLst>
              <a:ext uri="{FF2B5EF4-FFF2-40B4-BE49-F238E27FC236}">
                <a16:creationId xmlns:a16="http://schemas.microsoft.com/office/drawing/2014/main" id="{790B8DE7-0311-7B19-DF11-AA0B0B721ED7}"/>
              </a:ext>
            </a:extLst>
          </p:cNvPr>
          <p:cNvSpPr/>
          <p:nvPr/>
        </p:nvSpPr>
        <p:spPr>
          <a:xfrm>
            <a:off x="3498968" y="4167524"/>
            <a:ext cx="2160000" cy="360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b="1" i="1" dirty="0">
                <a:latin typeface="+mn-ea"/>
                <a:ea typeface="+mn-ea"/>
              </a:rPr>
              <a:t>평가 및 </a:t>
            </a: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Arial"/>
              </a:rPr>
              <a:t>피드백</a:t>
            </a:r>
            <a:endParaRPr kumimoji="0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sym typeface="Arial"/>
            </a:endParaRPr>
          </a:p>
        </p:txBody>
      </p:sp>
      <p:sp>
        <p:nvSpPr>
          <p:cNvPr id="51" name="Google Shape;652;p54">
            <a:extLst>
              <a:ext uri="{FF2B5EF4-FFF2-40B4-BE49-F238E27FC236}">
                <a16:creationId xmlns:a16="http://schemas.microsoft.com/office/drawing/2014/main" id="{790B8DE7-0311-7B19-DF11-AA0B0B721ED7}"/>
              </a:ext>
            </a:extLst>
          </p:cNvPr>
          <p:cNvSpPr/>
          <p:nvPr/>
        </p:nvSpPr>
        <p:spPr>
          <a:xfrm>
            <a:off x="6129822" y="4167524"/>
            <a:ext cx="2160000" cy="360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Arial"/>
              </a:rPr>
              <a:t>프로젝트 발표</a:t>
            </a:r>
            <a:endParaRPr kumimoji="0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sym typeface="Arial"/>
            </a:endParaRPr>
          </a:p>
        </p:txBody>
      </p:sp>
      <p:pic>
        <p:nvPicPr>
          <p:cNvPr id="112" name="Picture 14" descr="Crime, cyber, hacker icon - Download on Iconfin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7048" y="3692987"/>
            <a:ext cx="353480" cy="353480"/>
          </a:xfrm>
          <a:prstGeom prst="rect">
            <a:avLst/>
          </a:prstGeom>
          <a:noFill/>
        </p:spPr>
      </p:pic>
      <p:sp>
        <p:nvSpPr>
          <p:cNvPr id="113" name="Google Shape;652;p54">
            <a:extLst>
              <a:ext uri="{FF2B5EF4-FFF2-40B4-BE49-F238E27FC236}">
                <a16:creationId xmlns:a16="http://schemas.microsoft.com/office/drawing/2014/main" id="{790B8DE7-0311-7B19-DF11-AA0B0B721ED7}"/>
              </a:ext>
            </a:extLst>
          </p:cNvPr>
          <p:cNvSpPr/>
          <p:nvPr/>
        </p:nvSpPr>
        <p:spPr>
          <a:xfrm>
            <a:off x="6129822" y="3686955"/>
            <a:ext cx="2160000" cy="360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b="1" i="1" dirty="0" err="1">
                <a:latin typeface="+mn-ea"/>
                <a:ea typeface="+mn-ea"/>
              </a:rPr>
              <a:t>모의해킹</a:t>
            </a:r>
            <a:r>
              <a:rPr lang="ko-KR" altLang="en-US" sz="1200" b="1" i="1" dirty="0">
                <a:latin typeface="+mn-ea"/>
                <a:ea typeface="+mn-ea"/>
              </a:rPr>
              <a:t> 수행</a:t>
            </a:r>
            <a:endParaRPr kumimoji="0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sym typeface="Arial"/>
            </a:endParaRPr>
          </a:p>
        </p:txBody>
      </p:sp>
      <p:sp>
        <p:nvSpPr>
          <p:cNvPr id="121" name="Google Shape;246;p32">
            <a:extLst>
              <a:ext uri="{FF2B5EF4-FFF2-40B4-BE49-F238E27FC236}">
                <a16:creationId xmlns:a16="http://schemas.microsoft.com/office/drawing/2014/main" id="{B05C6E22-8AD6-8541-26B7-6C9695F17B3C}"/>
              </a:ext>
            </a:extLst>
          </p:cNvPr>
          <p:cNvSpPr txBox="1">
            <a:spLocks/>
          </p:cNvSpPr>
          <p:nvPr/>
        </p:nvSpPr>
        <p:spPr>
          <a:xfrm>
            <a:off x="1284531" y="2077795"/>
            <a:ext cx="1315133" cy="32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FFFF"/>
              </a:buClr>
              <a:buSzPts val="6000"/>
            </a:pPr>
            <a:r>
              <a:rPr lang="ko-KR" altLang="en-US" sz="2000" b="1" dirty="0">
                <a:latin typeface="+mn-ea"/>
                <a:ea typeface="+mn-ea"/>
              </a:rPr>
              <a:t>류 승 호</a:t>
            </a:r>
          </a:p>
        </p:txBody>
      </p:sp>
      <p:sp>
        <p:nvSpPr>
          <p:cNvPr id="122" name="TextBox 42">
            <a:extLst>
              <a:ext uri="{FF2B5EF4-FFF2-40B4-BE49-F238E27FC236}">
                <a16:creationId xmlns:a16="http://schemas.microsoft.com/office/drawing/2014/main" id="{08D82180-D96A-0CD7-0AB0-C3D0F902E5D0}"/>
              </a:ext>
            </a:extLst>
          </p:cNvPr>
          <p:cNvSpPr txBox="1"/>
          <p:nvPr/>
        </p:nvSpPr>
        <p:spPr>
          <a:xfrm>
            <a:off x="1136406" y="2512985"/>
            <a:ext cx="173797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  <a:ea typeface="+mn-ea"/>
              </a:rPr>
              <a:t>리눅스 마스터 </a:t>
            </a:r>
            <a:r>
              <a:rPr lang="en-US" altLang="ko-KR" sz="1050" dirty="0">
                <a:latin typeface="+mn-ea"/>
                <a:ea typeface="+mn-ea"/>
              </a:rPr>
              <a:t>2</a:t>
            </a:r>
            <a:r>
              <a:rPr lang="ko-KR" altLang="en-US" sz="1050" dirty="0">
                <a:latin typeface="+mn-ea"/>
                <a:ea typeface="+mn-ea"/>
              </a:rPr>
              <a:t>급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err="1">
                <a:latin typeface="+mn-ea"/>
                <a:ea typeface="+mn-ea"/>
              </a:rPr>
              <a:t>CCNP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  <a:ea typeface="+mn-ea"/>
              </a:rPr>
              <a:t>AWS SAA </a:t>
            </a:r>
            <a:r>
              <a:rPr lang="ko-KR" altLang="en-US" sz="1050" dirty="0">
                <a:latin typeface="+mn-ea"/>
                <a:ea typeface="+mn-ea"/>
              </a:rPr>
              <a:t>〮</a:t>
            </a:r>
            <a:r>
              <a:rPr lang="en-US" altLang="ko-KR" sz="1050" dirty="0">
                <a:latin typeface="+mn-ea"/>
                <a:ea typeface="+mn-ea"/>
              </a:rPr>
              <a:t> </a:t>
            </a:r>
            <a:r>
              <a:rPr lang="en-US" altLang="ko-KR" sz="1050" dirty="0" err="1">
                <a:latin typeface="+mn-ea"/>
                <a:ea typeface="+mn-ea"/>
              </a:rPr>
              <a:t>SCS</a:t>
            </a:r>
            <a:r>
              <a:rPr lang="en-US" altLang="ko-KR" sz="1050" dirty="0">
                <a:latin typeface="+mn-ea"/>
                <a:ea typeface="+mn-ea"/>
              </a:rPr>
              <a:t> </a:t>
            </a:r>
            <a:r>
              <a:rPr lang="ko-KR" altLang="en-US" sz="1050" dirty="0">
                <a:latin typeface="+mn-ea"/>
              </a:rPr>
              <a:t>〮</a:t>
            </a:r>
            <a:r>
              <a:rPr lang="en-US" altLang="ko-KR" sz="1050" dirty="0">
                <a:latin typeface="+mn-ea"/>
                <a:ea typeface="+mn-ea"/>
              </a:rPr>
              <a:t> DOP</a:t>
            </a:r>
            <a:endParaRPr lang="en-US" sz="1050" dirty="0">
              <a:latin typeface="+mn-ea"/>
              <a:ea typeface="+mn-ea"/>
            </a:endParaRPr>
          </a:p>
        </p:txBody>
      </p:sp>
      <p:sp>
        <p:nvSpPr>
          <p:cNvPr id="124" name="Google Shape;652;p54">
            <a:extLst>
              <a:ext uri="{FF2B5EF4-FFF2-40B4-BE49-F238E27FC236}">
                <a16:creationId xmlns:a16="http://schemas.microsoft.com/office/drawing/2014/main" id="{790B8DE7-0311-7B19-DF11-AA0B0B721ED7}"/>
              </a:ext>
            </a:extLst>
          </p:cNvPr>
          <p:cNvSpPr/>
          <p:nvPr/>
        </p:nvSpPr>
        <p:spPr>
          <a:xfrm>
            <a:off x="873667" y="3687372"/>
            <a:ext cx="2160000" cy="360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Arial"/>
              </a:rPr>
              <a:t>해킹 대응 방안 수립</a:t>
            </a:r>
            <a:endParaRPr kumimoji="0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sym typeface="Arial"/>
            </a:endParaRPr>
          </a:p>
        </p:txBody>
      </p:sp>
      <p:sp>
        <p:nvSpPr>
          <p:cNvPr id="125" name="Google Shape;652;p54">
            <a:extLst>
              <a:ext uri="{FF2B5EF4-FFF2-40B4-BE49-F238E27FC236}">
                <a16:creationId xmlns:a16="http://schemas.microsoft.com/office/drawing/2014/main" id="{790B8DE7-0311-7B19-DF11-AA0B0B721ED7}"/>
              </a:ext>
            </a:extLst>
          </p:cNvPr>
          <p:cNvSpPr/>
          <p:nvPr/>
        </p:nvSpPr>
        <p:spPr>
          <a:xfrm>
            <a:off x="868115" y="3207686"/>
            <a:ext cx="2160000" cy="360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Arial"/>
              </a:rPr>
              <a:t>팀 리딩 </a:t>
            </a:r>
            <a:endParaRPr kumimoji="0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sym typeface="Arial"/>
            </a:endParaRPr>
          </a:p>
        </p:txBody>
      </p:sp>
      <p:sp>
        <p:nvSpPr>
          <p:cNvPr id="140" name="Google Shape;652;p54">
            <a:extLst>
              <a:ext uri="{FF2B5EF4-FFF2-40B4-BE49-F238E27FC236}">
                <a16:creationId xmlns:a16="http://schemas.microsoft.com/office/drawing/2014/main" id="{790B8DE7-0311-7B19-DF11-AA0B0B721ED7}"/>
              </a:ext>
            </a:extLst>
          </p:cNvPr>
          <p:cNvSpPr/>
          <p:nvPr/>
        </p:nvSpPr>
        <p:spPr>
          <a:xfrm>
            <a:off x="6129822" y="3209856"/>
            <a:ext cx="2160000" cy="360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Arial"/>
              </a:rPr>
              <a:t>취약점 진단 및 분석</a:t>
            </a:r>
            <a:endParaRPr kumimoji="0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sym typeface="Arial"/>
            </a:endParaRPr>
          </a:p>
        </p:txBody>
      </p:sp>
      <p:sp>
        <p:nvSpPr>
          <p:cNvPr id="144" name="Google Shape;652;p54">
            <a:extLst>
              <a:ext uri="{FF2B5EF4-FFF2-40B4-BE49-F238E27FC236}">
                <a16:creationId xmlns:a16="http://schemas.microsoft.com/office/drawing/2014/main" id="{790B8DE7-0311-7B19-DF11-AA0B0B721ED7}"/>
              </a:ext>
            </a:extLst>
          </p:cNvPr>
          <p:cNvSpPr/>
          <p:nvPr/>
        </p:nvSpPr>
        <p:spPr>
          <a:xfrm>
            <a:off x="868114" y="4176524"/>
            <a:ext cx="2160000" cy="360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latin typeface="+mn-ea"/>
                <a:ea typeface="+mn-ea"/>
              </a:rPr>
              <a:t>PPT </a:t>
            </a:r>
            <a:r>
              <a:rPr lang="ko-KR" altLang="en-US" sz="1200" b="1" i="1" dirty="0">
                <a:latin typeface="+mn-ea"/>
                <a:ea typeface="+mn-ea"/>
              </a:rPr>
              <a:t>제작</a:t>
            </a:r>
            <a:endParaRPr kumimoji="0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sym typeface="Arial"/>
            </a:endParaRPr>
          </a:p>
        </p:txBody>
      </p:sp>
      <p:pic>
        <p:nvPicPr>
          <p:cNvPr id="1034" name="Picture 10" descr="https://lh7-us.googleusercontent.com/fwOnRp_Vkm0Dl1GPrFa10s-DsbhLqU7bpQFaCKtHnvMcVrp3M68hUs8VnfTnhXChJ8uGY9yXYVSy92Di--1OZGwspWA-8pB9MY60uS3WK583Gi2px_DCOqWhJs-4PoHdWW_OhUDUTsSKyPw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21" b="53417"/>
          <a:stretch/>
        </p:blipFill>
        <p:spPr bwMode="auto">
          <a:xfrm>
            <a:off x="1204539" y="749026"/>
            <a:ext cx="1338777" cy="134001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s://lh7-us.googleusercontent.com/fwOnRp_Vkm0Dl1GPrFa10s-DsbhLqU7bpQFaCKtHnvMcVrp3M68hUs8VnfTnhXChJ8uGY9yXYVSy92Di--1OZGwspWA-8pB9MY60uS3WK583Gi2px_DCOqWhJs-4PoHdWW_OhUDUTsSKyPw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9" b="53799"/>
          <a:stretch/>
        </p:blipFill>
        <p:spPr bwMode="auto">
          <a:xfrm>
            <a:off x="6622277" y="707599"/>
            <a:ext cx="1280575" cy="13290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s://lh7-us.googleusercontent.com/fwOnRp_Vkm0Dl1GPrFa10s-DsbhLqU7bpQFaCKtHnvMcVrp3M68hUs8VnfTnhXChJ8uGY9yXYVSy92Di--1OZGwspWA-8pB9MY60uS3WK583Gi2px_DCOqWhJs-4PoHdWW_OhUDUTsSKyPw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t="5304" r="49988" b="53713"/>
          <a:stretch/>
        </p:blipFill>
        <p:spPr bwMode="auto">
          <a:xfrm>
            <a:off x="4017397" y="870186"/>
            <a:ext cx="1163782" cy="11788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5163B5-C8C9-5612-8428-47BDB3EB8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50CB1359-D1DC-E222-928B-6DF0A19C6602}"/>
              </a:ext>
            </a:extLst>
          </p:cNvPr>
          <p:cNvSpPr txBox="1">
            <a:spLocks/>
          </p:cNvSpPr>
          <p:nvPr/>
        </p:nvSpPr>
        <p:spPr>
          <a:xfrm>
            <a:off x="657257" y="503382"/>
            <a:ext cx="1791718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팀 소개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Google Shape;344;p32">
            <a:extLst>
              <a:ext uri="{FF2B5EF4-FFF2-40B4-BE49-F238E27FC236}">
                <a16:creationId xmlns:a16="http://schemas.microsoft.com/office/drawing/2014/main" id="{A56A96A9-D885-6AD2-FD7F-3B87218D62AA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653759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팀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3454414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665990" y="2218639"/>
            <a:ext cx="7825738" cy="841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절차 및 방법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 idx="2"/>
          </p:nvPr>
        </p:nvSpPr>
        <p:spPr>
          <a:xfrm>
            <a:off x="3961009" y="1376839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HY헤드라인M" panose="02030600000101010101" pitchFamily="18" charset="-127"/>
              </a:rPr>
              <a:t>03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7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344;p32">
            <a:extLst>
              <a:ext uri="{FF2B5EF4-FFF2-40B4-BE49-F238E27FC236}">
                <a16:creationId xmlns:a16="http://schemas.microsoft.com/office/drawing/2014/main" id="{41416998-6C17-2061-9FD0-4ADEBF034857}"/>
              </a:ext>
            </a:extLst>
          </p:cNvPr>
          <p:cNvSpPr txBox="1">
            <a:spLocks/>
          </p:cNvSpPr>
          <p:nvPr/>
        </p:nvSpPr>
        <p:spPr>
          <a:xfrm>
            <a:off x="528491" y="1006716"/>
            <a:ext cx="3437472" cy="36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ko-KR" altLang="en-US" sz="1200" dirty="0">
                <a:solidFill>
                  <a:srgbClr val="FF9900"/>
                </a:solidFill>
                <a:latin typeface="+mn-ea"/>
                <a:ea typeface="+mn-ea"/>
              </a:rPr>
              <a:t>▶ 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기간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4/3 (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~ 4/29 (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  [27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83040" y="518130"/>
            <a:ext cx="2077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타임라인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1" name="Group 55">
            <a:extLst>
              <a:ext uri="{FF2B5EF4-FFF2-40B4-BE49-F238E27FC236}">
                <a16:creationId xmlns:a16="http://schemas.microsoft.com/office/drawing/2014/main" id="{AA73FADE-3AE3-E145-91E5-B270D262B140}"/>
              </a:ext>
            </a:extLst>
          </p:cNvPr>
          <p:cNvGrpSpPr/>
          <p:nvPr/>
        </p:nvGrpSpPr>
        <p:grpSpPr>
          <a:xfrm>
            <a:off x="646225" y="1753345"/>
            <a:ext cx="3929769" cy="2632225"/>
            <a:chOff x="1452656" y="1825058"/>
            <a:chExt cx="5736372" cy="3842318"/>
          </a:xfrm>
        </p:grpSpPr>
        <p:sp>
          <p:nvSpPr>
            <p:cNvPr id="29" name="Google Shape;1426;p35">
              <a:extLst>
                <a:ext uri="{FF2B5EF4-FFF2-40B4-BE49-F238E27FC236}">
                  <a16:creationId xmlns:a16="http://schemas.microsoft.com/office/drawing/2014/main" id="{C0B8711A-CD09-5E1F-170B-50BE8B26C8E5}"/>
                </a:ext>
              </a:extLst>
            </p:cNvPr>
            <p:cNvSpPr/>
            <p:nvPr/>
          </p:nvSpPr>
          <p:spPr>
            <a:xfrm>
              <a:off x="1452656" y="1825058"/>
              <a:ext cx="5736372" cy="3842318"/>
            </a:xfrm>
            <a:prstGeom prst="rect">
              <a:avLst/>
            </a:prstGeom>
            <a:solidFill>
              <a:srgbClr val="DEE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+mj-lt"/>
              </a:endParaRPr>
            </a:p>
          </p:txBody>
        </p:sp>
        <p:grpSp>
          <p:nvGrpSpPr>
            <p:cNvPr id="30" name="Group 52">
              <a:extLst>
                <a:ext uri="{FF2B5EF4-FFF2-40B4-BE49-F238E27FC236}">
                  <a16:creationId xmlns:a16="http://schemas.microsoft.com/office/drawing/2014/main" id="{A3BC5279-6B05-09B8-BCE5-59EC9A130E57}"/>
                </a:ext>
              </a:extLst>
            </p:cNvPr>
            <p:cNvGrpSpPr/>
            <p:nvPr/>
          </p:nvGrpSpPr>
          <p:grpSpPr>
            <a:xfrm>
              <a:off x="1591928" y="1976434"/>
              <a:ext cx="5457828" cy="310836"/>
              <a:chOff x="1591941" y="2071684"/>
              <a:chExt cx="5457828" cy="310836"/>
            </a:xfrm>
          </p:grpSpPr>
          <p:sp>
            <p:nvSpPr>
              <p:cNvPr id="74" name="Google Shape;1455;p35">
                <a:extLst>
                  <a:ext uri="{FF2B5EF4-FFF2-40B4-BE49-F238E27FC236}">
                    <a16:creationId xmlns:a16="http://schemas.microsoft.com/office/drawing/2014/main" id="{F94EE018-875B-6D23-9067-6E46E787B30A}"/>
                  </a:ext>
                </a:extLst>
              </p:cNvPr>
              <p:cNvSpPr/>
              <p:nvPr/>
            </p:nvSpPr>
            <p:spPr>
              <a:xfrm>
                <a:off x="2384817" y="2071684"/>
                <a:ext cx="699084" cy="310836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FFFFFF"/>
                    </a:solidFill>
                    <a:latin typeface="+mj-lt"/>
                    <a:ea typeface="Fira Sans"/>
                    <a:cs typeface="Fira Sans"/>
                    <a:sym typeface="Fira Sans"/>
                  </a:rPr>
                  <a:t>Mon</a:t>
                </a:r>
                <a:endParaRPr sz="1000" b="1" dirty="0">
                  <a:solidFill>
                    <a:srgbClr val="FFFFFF"/>
                  </a:solidFill>
                  <a:latin typeface="+mj-lt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5" name="Google Shape;1456;p35">
                <a:extLst>
                  <a:ext uri="{FF2B5EF4-FFF2-40B4-BE49-F238E27FC236}">
                    <a16:creationId xmlns:a16="http://schemas.microsoft.com/office/drawing/2014/main" id="{2BA79561-03B3-077A-4CB3-227DBF0A09EE}"/>
                  </a:ext>
                </a:extLst>
              </p:cNvPr>
              <p:cNvSpPr/>
              <p:nvPr/>
            </p:nvSpPr>
            <p:spPr>
              <a:xfrm>
                <a:off x="3178068" y="2071684"/>
                <a:ext cx="699084" cy="310836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FFFFFF"/>
                    </a:solidFill>
                    <a:latin typeface="+mj-lt"/>
                    <a:ea typeface="Fira Sans"/>
                    <a:cs typeface="Fira Sans"/>
                    <a:sym typeface="Fira Sans"/>
                  </a:rPr>
                  <a:t>Tue</a:t>
                </a:r>
                <a:endParaRPr sz="1000" b="1" dirty="0">
                  <a:solidFill>
                    <a:srgbClr val="FFFFFF"/>
                  </a:solidFill>
                  <a:latin typeface="+mj-lt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6" name="Google Shape;1457;p35">
                <a:extLst>
                  <a:ext uri="{FF2B5EF4-FFF2-40B4-BE49-F238E27FC236}">
                    <a16:creationId xmlns:a16="http://schemas.microsoft.com/office/drawing/2014/main" id="{1B1CB762-2DFA-7096-385A-E555F91DC7C9}"/>
                  </a:ext>
                </a:extLst>
              </p:cNvPr>
              <p:cNvSpPr/>
              <p:nvPr/>
            </p:nvSpPr>
            <p:spPr>
              <a:xfrm>
                <a:off x="3971306" y="2071684"/>
                <a:ext cx="699087" cy="310836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FFFFFF"/>
                    </a:solidFill>
                    <a:latin typeface="+mj-lt"/>
                    <a:ea typeface="Fira Sans"/>
                    <a:cs typeface="Fira Sans"/>
                    <a:sym typeface="Fira Sans"/>
                  </a:rPr>
                  <a:t>Wed</a:t>
                </a:r>
                <a:endParaRPr sz="1000" b="1" dirty="0">
                  <a:solidFill>
                    <a:srgbClr val="FFFFFF"/>
                  </a:solidFill>
                  <a:latin typeface="+mj-lt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7" name="Google Shape;1458;p35">
                <a:extLst>
                  <a:ext uri="{FF2B5EF4-FFF2-40B4-BE49-F238E27FC236}">
                    <a16:creationId xmlns:a16="http://schemas.microsoft.com/office/drawing/2014/main" id="{582938B5-9DCE-35D3-B777-12F5EF49430A}"/>
                  </a:ext>
                </a:extLst>
              </p:cNvPr>
              <p:cNvSpPr/>
              <p:nvPr/>
            </p:nvSpPr>
            <p:spPr>
              <a:xfrm>
                <a:off x="4764170" y="2071684"/>
                <a:ext cx="699084" cy="310836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FFFFFF"/>
                    </a:solidFill>
                    <a:latin typeface="+mj-lt"/>
                    <a:ea typeface="Fira Sans"/>
                    <a:cs typeface="Fira Sans"/>
                    <a:sym typeface="Fira Sans"/>
                  </a:rPr>
                  <a:t>Thu</a:t>
                </a:r>
                <a:endParaRPr sz="1000" b="1" dirty="0">
                  <a:solidFill>
                    <a:srgbClr val="FFFFFF"/>
                  </a:solidFill>
                  <a:latin typeface="+mj-lt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8" name="Google Shape;1459;p35">
                <a:extLst>
                  <a:ext uri="{FF2B5EF4-FFF2-40B4-BE49-F238E27FC236}">
                    <a16:creationId xmlns:a16="http://schemas.microsoft.com/office/drawing/2014/main" id="{75F58743-6EC3-7CCB-CFBF-DB504C734F31}"/>
                  </a:ext>
                </a:extLst>
              </p:cNvPr>
              <p:cNvSpPr/>
              <p:nvPr/>
            </p:nvSpPr>
            <p:spPr>
              <a:xfrm>
                <a:off x="5557420" y="2071684"/>
                <a:ext cx="699111" cy="310836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FFFFFF"/>
                    </a:solidFill>
                    <a:latin typeface="+mj-lt"/>
                    <a:ea typeface="Fira Sans"/>
                    <a:cs typeface="Fira Sans"/>
                    <a:sym typeface="Fira Sans"/>
                  </a:rPr>
                  <a:t>Fri</a:t>
                </a:r>
                <a:endParaRPr sz="1000" b="1" dirty="0">
                  <a:solidFill>
                    <a:srgbClr val="FFFFFF"/>
                  </a:solidFill>
                  <a:latin typeface="+mj-lt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9" name="Google Shape;1460;p35">
                <a:extLst>
                  <a:ext uri="{FF2B5EF4-FFF2-40B4-BE49-F238E27FC236}">
                    <a16:creationId xmlns:a16="http://schemas.microsoft.com/office/drawing/2014/main" id="{621F2E89-96BC-76E7-D927-FC8EFB873D0F}"/>
                  </a:ext>
                </a:extLst>
              </p:cNvPr>
              <p:cNvSpPr/>
              <p:nvPr/>
            </p:nvSpPr>
            <p:spPr>
              <a:xfrm>
                <a:off x="6350682" y="2071684"/>
                <a:ext cx="699087" cy="310836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FFFFFF"/>
                    </a:solidFill>
                    <a:latin typeface="+mj-lt"/>
                    <a:ea typeface="Fira Sans"/>
                    <a:cs typeface="Fira Sans"/>
                    <a:sym typeface="Fira Sans"/>
                  </a:rPr>
                  <a:t>Sat</a:t>
                </a:r>
                <a:endParaRPr sz="1000" b="1" dirty="0">
                  <a:solidFill>
                    <a:srgbClr val="FFFFFF"/>
                  </a:solidFill>
                  <a:latin typeface="+mj-lt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0" name="Google Shape;1455;p35">
                <a:extLst>
                  <a:ext uri="{FF2B5EF4-FFF2-40B4-BE49-F238E27FC236}">
                    <a16:creationId xmlns:a16="http://schemas.microsoft.com/office/drawing/2014/main" id="{D2A44359-ED19-3057-84C4-3B153D77F7A2}"/>
                  </a:ext>
                </a:extLst>
              </p:cNvPr>
              <p:cNvSpPr/>
              <p:nvPr/>
            </p:nvSpPr>
            <p:spPr>
              <a:xfrm>
                <a:off x="1591941" y="2071684"/>
                <a:ext cx="699084" cy="310836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FFFFFF"/>
                    </a:solidFill>
                    <a:latin typeface="+mj-lt"/>
                    <a:ea typeface="Fira Sans"/>
                    <a:cs typeface="Fira Sans"/>
                    <a:sym typeface="Fira Sans"/>
                  </a:rPr>
                  <a:t>Sun</a:t>
                </a:r>
                <a:endParaRPr sz="1000" b="1" dirty="0">
                  <a:solidFill>
                    <a:srgbClr val="FFFFFF"/>
                  </a:solidFill>
                  <a:latin typeface="+mj-lt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31" name="Group 54">
              <a:extLst>
                <a:ext uri="{FF2B5EF4-FFF2-40B4-BE49-F238E27FC236}">
                  <a16:creationId xmlns:a16="http://schemas.microsoft.com/office/drawing/2014/main" id="{21D3D0CC-849A-9A69-6577-31D908EB4E2D}"/>
                </a:ext>
              </a:extLst>
            </p:cNvPr>
            <p:cNvGrpSpPr/>
            <p:nvPr/>
          </p:nvGrpSpPr>
          <p:grpSpPr>
            <a:xfrm>
              <a:off x="1586771" y="2483791"/>
              <a:ext cx="5468142" cy="3060145"/>
              <a:chOff x="1586778" y="2461638"/>
              <a:chExt cx="5468142" cy="3060145"/>
            </a:xfrm>
          </p:grpSpPr>
          <p:grpSp>
            <p:nvGrpSpPr>
              <p:cNvPr id="32" name="Group 47">
                <a:extLst>
                  <a:ext uri="{FF2B5EF4-FFF2-40B4-BE49-F238E27FC236}">
                    <a16:creationId xmlns:a16="http://schemas.microsoft.com/office/drawing/2014/main" id="{3CFF87BF-BAC2-18CD-6AFB-276A1CFB09FF}"/>
                  </a:ext>
                </a:extLst>
              </p:cNvPr>
              <p:cNvGrpSpPr/>
              <p:nvPr/>
            </p:nvGrpSpPr>
            <p:grpSpPr>
              <a:xfrm>
                <a:off x="1586778" y="2461638"/>
                <a:ext cx="5468142" cy="455106"/>
                <a:chOff x="1586778" y="2640174"/>
                <a:chExt cx="5468142" cy="455106"/>
              </a:xfrm>
            </p:grpSpPr>
            <p:sp>
              <p:nvSpPr>
                <p:cNvPr id="67" name="Google Shape;1428;p35">
                  <a:extLst>
                    <a:ext uri="{FF2B5EF4-FFF2-40B4-BE49-F238E27FC236}">
                      <a16:creationId xmlns:a16="http://schemas.microsoft.com/office/drawing/2014/main" id="{3BD6228F-E204-8065-4507-51B35FA9F5F9}"/>
                    </a:ext>
                  </a:extLst>
                </p:cNvPr>
                <p:cNvSpPr/>
                <p:nvPr/>
              </p:nvSpPr>
              <p:spPr>
                <a:xfrm>
                  <a:off x="2379655" y="2640174"/>
                  <a:ext cx="709411" cy="45510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68" name="Google Shape;1433;p35">
                  <a:extLst>
                    <a:ext uri="{FF2B5EF4-FFF2-40B4-BE49-F238E27FC236}">
                      <a16:creationId xmlns:a16="http://schemas.microsoft.com/office/drawing/2014/main" id="{BD019286-C8A4-BB52-23D9-D580DF23E4F8}"/>
                    </a:ext>
                  </a:extLst>
                </p:cNvPr>
                <p:cNvSpPr/>
                <p:nvPr/>
              </p:nvSpPr>
              <p:spPr>
                <a:xfrm>
                  <a:off x="3172532" y="2640174"/>
                  <a:ext cx="710158" cy="45510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69" name="Google Shape;1432;p35">
                  <a:extLst>
                    <a:ext uri="{FF2B5EF4-FFF2-40B4-BE49-F238E27FC236}">
                      <a16:creationId xmlns:a16="http://schemas.microsoft.com/office/drawing/2014/main" id="{016C1055-61EE-D3DE-C93F-95030AA4BF25}"/>
                    </a:ext>
                  </a:extLst>
                </p:cNvPr>
                <p:cNvSpPr/>
                <p:nvPr/>
              </p:nvSpPr>
              <p:spPr>
                <a:xfrm>
                  <a:off x="3966155" y="2640174"/>
                  <a:ext cx="709387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3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70" name="Google Shape;1431;p35">
                  <a:extLst>
                    <a:ext uri="{FF2B5EF4-FFF2-40B4-BE49-F238E27FC236}">
                      <a16:creationId xmlns:a16="http://schemas.microsoft.com/office/drawing/2014/main" id="{470E328D-F1D5-D00D-F44B-0FF0378D29F8}"/>
                    </a:ext>
                  </a:extLst>
                </p:cNvPr>
                <p:cNvSpPr/>
                <p:nvPr/>
              </p:nvSpPr>
              <p:spPr>
                <a:xfrm>
                  <a:off x="4759008" y="2640174"/>
                  <a:ext cx="709411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4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71" name="Google Shape;1430;p35">
                  <a:extLst>
                    <a:ext uri="{FF2B5EF4-FFF2-40B4-BE49-F238E27FC236}">
                      <a16:creationId xmlns:a16="http://schemas.microsoft.com/office/drawing/2014/main" id="{4544D7BF-CC53-0FB9-7BBE-C88CEB13CD87}"/>
                    </a:ext>
                  </a:extLst>
                </p:cNvPr>
                <p:cNvSpPr/>
                <p:nvPr/>
              </p:nvSpPr>
              <p:spPr>
                <a:xfrm>
                  <a:off x="5551885" y="2640174"/>
                  <a:ext cx="710182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5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72" name="Google Shape;1429;p35">
                  <a:extLst>
                    <a:ext uri="{FF2B5EF4-FFF2-40B4-BE49-F238E27FC236}">
                      <a16:creationId xmlns:a16="http://schemas.microsoft.com/office/drawing/2014/main" id="{949757F4-0867-6196-4093-DA41FD5F73FC}"/>
                    </a:ext>
                  </a:extLst>
                </p:cNvPr>
                <p:cNvSpPr/>
                <p:nvPr/>
              </p:nvSpPr>
              <p:spPr>
                <a:xfrm>
                  <a:off x="6345533" y="2640174"/>
                  <a:ext cx="709387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6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73" name="Google Shape;1428;p35">
                  <a:extLst>
                    <a:ext uri="{FF2B5EF4-FFF2-40B4-BE49-F238E27FC236}">
                      <a16:creationId xmlns:a16="http://schemas.microsoft.com/office/drawing/2014/main" id="{14E8BE4C-90B0-DBD4-9E6F-752BF2AC3E5B}"/>
                    </a:ext>
                  </a:extLst>
                </p:cNvPr>
                <p:cNvSpPr/>
                <p:nvPr/>
              </p:nvSpPr>
              <p:spPr>
                <a:xfrm>
                  <a:off x="1586778" y="2640174"/>
                  <a:ext cx="709411" cy="45510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grpSp>
            <p:nvGrpSpPr>
              <p:cNvPr id="33" name="Group 48">
                <a:extLst>
                  <a:ext uri="{FF2B5EF4-FFF2-40B4-BE49-F238E27FC236}">
                    <a16:creationId xmlns:a16="http://schemas.microsoft.com/office/drawing/2014/main" id="{477F2774-FCCC-73DF-F0E8-53346A7AFFE2}"/>
                  </a:ext>
                </a:extLst>
              </p:cNvPr>
              <p:cNvGrpSpPr/>
              <p:nvPr/>
            </p:nvGrpSpPr>
            <p:grpSpPr>
              <a:xfrm>
                <a:off x="1586778" y="3113266"/>
                <a:ext cx="5468142" cy="455129"/>
                <a:chOff x="1586778" y="3289060"/>
                <a:chExt cx="5468142" cy="455129"/>
              </a:xfrm>
            </p:grpSpPr>
            <p:sp>
              <p:nvSpPr>
                <p:cNvPr id="59" name="Google Shape;1435;p35">
                  <a:extLst>
                    <a:ext uri="{FF2B5EF4-FFF2-40B4-BE49-F238E27FC236}">
                      <a16:creationId xmlns:a16="http://schemas.microsoft.com/office/drawing/2014/main" id="{DCE30117-7145-1FD0-244F-526969D6126D}"/>
                    </a:ext>
                  </a:extLst>
                </p:cNvPr>
                <p:cNvSpPr/>
                <p:nvPr/>
              </p:nvSpPr>
              <p:spPr>
                <a:xfrm>
                  <a:off x="2379655" y="3289060"/>
                  <a:ext cx="709411" cy="455129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CC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8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60" name="Google Shape;1440;p35">
                  <a:extLst>
                    <a:ext uri="{FF2B5EF4-FFF2-40B4-BE49-F238E27FC236}">
                      <a16:creationId xmlns:a16="http://schemas.microsoft.com/office/drawing/2014/main" id="{825F07E5-86AF-61CF-5AB6-FE76A6D81EDA}"/>
                    </a:ext>
                  </a:extLst>
                </p:cNvPr>
                <p:cNvSpPr/>
                <p:nvPr/>
              </p:nvSpPr>
              <p:spPr>
                <a:xfrm>
                  <a:off x="3172532" y="3289060"/>
                  <a:ext cx="710158" cy="455129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CC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9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61" name="Google Shape;1439;p35">
                  <a:extLst>
                    <a:ext uri="{FF2B5EF4-FFF2-40B4-BE49-F238E27FC236}">
                      <a16:creationId xmlns:a16="http://schemas.microsoft.com/office/drawing/2014/main" id="{35FA2DEA-DAFB-C39E-8EB6-4A04C5FEAD0D}"/>
                    </a:ext>
                  </a:extLst>
                </p:cNvPr>
                <p:cNvSpPr/>
                <p:nvPr/>
              </p:nvSpPr>
              <p:spPr>
                <a:xfrm>
                  <a:off x="3966155" y="3289060"/>
                  <a:ext cx="709387" cy="455129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CC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10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62" name="Google Shape;1438;p35">
                  <a:extLst>
                    <a:ext uri="{FF2B5EF4-FFF2-40B4-BE49-F238E27FC236}">
                      <a16:creationId xmlns:a16="http://schemas.microsoft.com/office/drawing/2014/main" id="{31CC9DF8-3D5F-8F3E-559E-7CA8A73E6D9B}"/>
                    </a:ext>
                  </a:extLst>
                </p:cNvPr>
                <p:cNvSpPr/>
                <p:nvPr/>
              </p:nvSpPr>
              <p:spPr>
                <a:xfrm>
                  <a:off x="4759008" y="3289060"/>
                  <a:ext cx="709411" cy="455129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CC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11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63" name="Google Shape;1437;p35">
                  <a:extLst>
                    <a:ext uri="{FF2B5EF4-FFF2-40B4-BE49-F238E27FC236}">
                      <a16:creationId xmlns:a16="http://schemas.microsoft.com/office/drawing/2014/main" id="{C79851CE-8445-2E81-0846-12422222E6A0}"/>
                    </a:ext>
                  </a:extLst>
                </p:cNvPr>
                <p:cNvSpPr/>
                <p:nvPr/>
              </p:nvSpPr>
              <p:spPr>
                <a:xfrm>
                  <a:off x="5551885" y="3289060"/>
                  <a:ext cx="710182" cy="455129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CC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12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64" name="Google Shape;1436;p35">
                  <a:extLst>
                    <a:ext uri="{FF2B5EF4-FFF2-40B4-BE49-F238E27FC236}">
                      <a16:creationId xmlns:a16="http://schemas.microsoft.com/office/drawing/2014/main" id="{78E40E3D-3194-F1E1-A9FB-0E3606268E86}"/>
                    </a:ext>
                  </a:extLst>
                </p:cNvPr>
                <p:cNvSpPr/>
                <p:nvPr/>
              </p:nvSpPr>
              <p:spPr>
                <a:xfrm>
                  <a:off x="6345533" y="3289060"/>
                  <a:ext cx="709387" cy="455129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CC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13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65" name="Google Shape;1435;p35">
                  <a:extLst>
                    <a:ext uri="{FF2B5EF4-FFF2-40B4-BE49-F238E27FC236}">
                      <a16:creationId xmlns:a16="http://schemas.microsoft.com/office/drawing/2014/main" id="{0FF50DF9-245B-D8D7-AA63-234C1CFBD8C0}"/>
                    </a:ext>
                  </a:extLst>
                </p:cNvPr>
                <p:cNvSpPr/>
                <p:nvPr/>
              </p:nvSpPr>
              <p:spPr>
                <a:xfrm>
                  <a:off x="1586778" y="3289060"/>
                  <a:ext cx="709411" cy="455129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rgbClr val="FF0000"/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7</a:t>
                  </a:r>
                  <a:endParaRPr sz="1200" dirty="0">
                    <a:solidFill>
                      <a:srgbClr val="FF0000"/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grpSp>
            <p:nvGrpSpPr>
              <p:cNvPr id="34" name="Group 49">
                <a:extLst>
                  <a:ext uri="{FF2B5EF4-FFF2-40B4-BE49-F238E27FC236}">
                    <a16:creationId xmlns:a16="http://schemas.microsoft.com/office/drawing/2014/main" id="{E4509860-000B-66BE-98F0-F99EFF833939}"/>
                  </a:ext>
                </a:extLst>
              </p:cNvPr>
              <p:cNvGrpSpPr/>
              <p:nvPr/>
            </p:nvGrpSpPr>
            <p:grpSpPr>
              <a:xfrm>
                <a:off x="1586778" y="3764917"/>
                <a:ext cx="5468142" cy="455106"/>
                <a:chOff x="1586778" y="3938138"/>
                <a:chExt cx="5468142" cy="455106"/>
              </a:xfrm>
            </p:grpSpPr>
            <p:sp>
              <p:nvSpPr>
                <p:cNvPr id="51" name="Google Shape;1442;p35">
                  <a:extLst>
                    <a:ext uri="{FF2B5EF4-FFF2-40B4-BE49-F238E27FC236}">
                      <a16:creationId xmlns:a16="http://schemas.microsoft.com/office/drawing/2014/main" id="{08BF04C3-C88F-1780-3581-9B35EF9E03DC}"/>
                    </a:ext>
                  </a:extLst>
                </p:cNvPr>
                <p:cNvSpPr/>
                <p:nvPr/>
              </p:nvSpPr>
              <p:spPr>
                <a:xfrm>
                  <a:off x="2379655" y="3938138"/>
                  <a:ext cx="709411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00FF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15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52" name="Google Shape;1447;p35">
                  <a:extLst>
                    <a:ext uri="{FF2B5EF4-FFF2-40B4-BE49-F238E27FC236}">
                      <a16:creationId xmlns:a16="http://schemas.microsoft.com/office/drawing/2014/main" id="{FBBF4D32-35B8-0A61-4E78-8ED438EB4BAF}"/>
                    </a:ext>
                  </a:extLst>
                </p:cNvPr>
                <p:cNvSpPr/>
                <p:nvPr/>
              </p:nvSpPr>
              <p:spPr>
                <a:xfrm>
                  <a:off x="3172532" y="3938138"/>
                  <a:ext cx="710158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00FF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16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54" name="Google Shape;1446;p35">
                  <a:extLst>
                    <a:ext uri="{FF2B5EF4-FFF2-40B4-BE49-F238E27FC236}">
                      <a16:creationId xmlns:a16="http://schemas.microsoft.com/office/drawing/2014/main" id="{7CC29196-08F6-5594-8410-4B0A8AB20282}"/>
                    </a:ext>
                  </a:extLst>
                </p:cNvPr>
                <p:cNvSpPr/>
                <p:nvPr/>
              </p:nvSpPr>
              <p:spPr>
                <a:xfrm>
                  <a:off x="3966155" y="3938138"/>
                  <a:ext cx="709387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00FF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17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55" name="Google Shape;1445;p35">
                  <a:extLst>
                    <a:ext uri="{FF2B5EF4-FFF2-40B4-BE49-F238E27FC236}">
                      <a16:creationId xmlns:a16="http://schemas.microsoft.com/office/drawing/2014/main" id="{0669F831-E4ED-53B7-B5FF-6D78D568A2FF}"/>
                    </a:ext>
                  </a:extLst>
                </p:cNvPr>
                <p:cNvSpPr/>
                <p:nvPr/>
              </p:nvSpPr>
              <p:spPr>
                <a:xfrm>
                  <a:off x="4759008" y="3938138"/>
                  <a:ext cx="709411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00FF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18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56" name="Google Shape;1444;p35">
                  <a:extLst>
                    <a:ext uri="{FF2B5EF4-FFF2-40B4-BE49-F238E27FC236}">
                      <a16:creationId xmlns:a16="http://schemas.microsoft.com/office/drawing/2014/main" id="{E2A8D59D-6495-86D7-3372-A2994A6AE5B7}"/>
                    </a:ext>
                  </a:extLst>
                </p:cNvPr>
                <p:cNvSpPr/>
                <p:nvPr/>
              </p:nvSpPr>
              <p:spPr>
                <a:xfrm>
                  <a:off x="5551885" y="3938138"/>
                  <a:ext cx="710182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00FF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19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57" name="Google Shape;1443;p35">
                  <a:extLst>
                    <a:ext uri="{FF2B5EF4-FFF2-40B4-BE49-F238E27FC236}">
                      <a16:creationId xmlns:a16="http://schemas.microsoft.com/office/drawing/2014/main" id="{36736D24-90FC-384F-2C43-3FBDCB34782C}"/>
                    </a:ext>
                  </a:extLst>
                </p:cNvPr>
                <p:cNvSpPr/>
                <p:nvPr/>
              </p:nvSpPr>
              <p:spPr>
                <a:xfrm>
                  <a:off x="6345533" y="3938138"/>
                  <a:ext cx="709387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00FF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20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58" name="Google Shape;1442;p35">
                  <a:extLst>
                    <a:ext uri="{FF2B5EF4-FFF2-40B4-BE49-F238E27FC236}">
                      <a16:creationId xmlns:a16="http://schemas.microsoft.com/office/drawing/2014/main" id="{CC5C66F0-1362-0734-4284-8A3E2039BBE0}"/>
                    </a:ext>
                  </a:extLst>
                </p:cNvPr>
                <p:cNvSpPr/>
                <p:nvPr/>
              </p:nvSpPr>
              <p:spPr>
                <a:xfrm>
                  <a:off x="1586778" y="3938138"/>
                  <a:ext cx="709411" cy="455106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CC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rgbClr val="FF0000"/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14</a:t>
                  </a:r>
                  <a:endParaRPr sz="1200" dirty="0">
                    <a:solidFill>
                      <a:srgbClr val="FF0000"/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grpSp>
            <p:nvGrpSpPr>
              <p:cNvPr id="35" name="Group 50">
                <a:extLst>
                  <a:ext uri="{FF2B5EF4-FFF2-40B4-BE49-F238E27FC236}">
                    <a16:creationId xmlns:a16="http://schemas.microsoft.com/office/drawing/2014/main" id="{6BE70778-0CBA-ECA6-4200-30AFE9121B82}"/>
                  </a:ext>
                </a:extLst>
              </p:cNvPr>
              <p:cNvGrpSpPr/>
              <p:nvPr/>
            </p:nvGrpSpPr>
            <p:grpSpPr>
              <a:xfrm>
                <a:off x="1586778" y="4416545"/>
                <a:ext cx="5468142" cy="454358"/>
                <a:chOff x="1586778" y="4588134"/>
                <a:chExt cx="5468142" cy="454358"/>
              </a:xfrm>
            </p:grpSpPr>
            <p:sp>
              <p:nvSpPr>
                <p:cNvPr id="44" name="Google Shape;1449;p35">
                  <a:extLst>
                    <a:ext uri="{FF2B5EF4-FFF2-40B4-BE49-F238E27FC236}">
                      <a16:creationId xmlns:a16="http://schemas.microsoft.com/office/drawing/2014/main" id="{1F3D1BE4-5C8C-6581-336A-70DE85367487}"/>
                    </a:ext>
                  </a:extLst>
                </p:cNvPr>
                <p:cNvSpPr/>
                <p:nvPr/>
              </p:nvSpPr>
              <p:spPr>
                <a:xfrm>
                  <a:off x="2379655" y="4588134"/>
                  <a:ext cx="709411" cy="454358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22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45" name="Google Shape;1454;p35">
                  <a:extLst>
                    <a:ext uri="{FF2B5EF4-FFF2-40B4-BE49-F238E27FC236}">
                      <a16:creationId xmlns:a16="http://schemas.microsoft.com/office/drawing/2014/main" id="{CCF9376D-D8DC-1E00-4930-38B02AF38E5F}"/>
                    </a:ext>
                  </a:extLst>
                </p:cNvPr>
                <p:cNvSpPr/>
                <p:nvPr/>
              </p:nvSpPr>
              <p:spPr>
                <a:xfrm>
                  <a:off x="3172532" y="4588134"/>
                  <a:ext cx="710158" cy="454358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23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46" name="Google Shape;1453;p35">
                  <a:extLst>
                    <a:ext uri="{FF2B5EF4-FFF2-40B4-BE49-F238E27FC236}">
                      <a16:creationId xmlns:a16="http://schemas.microsoft.com/office/drawing/2014/main" id="{48D57DF5-F3DF-A13C-389F-049CF1B0C693}"/>
                    </a:ext>
                  </a:extLst>
                </p:cNvPr>
                <p:cNvSpPr/>
                <p:nvPr/>
              </p:nvSpPr>
              <p:spPr>
                <a:xfrm>
                  <a:off x="3966155" y="4588134"/>
                  <a:ext cx="709387" cy="454358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24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47" name="Google Shape;1452;p35">
                  <a:extLst>
                    <a:ext uri="{FF2B5EF4-FFF2-40B4-BE49-F238E27FC236}">
                      <a16:creationId xmlns:a16="http://schemas.microsoft.com/office/drawing/2014/main" id="{A22C925D-2BF2-0125-4444-B48B96C03658}"/>
                    </a:ext>
                  </a:extLst>
                </p:cNvPr>
                <p:cNvSpPr/>
                <p:nvPr/>
              </p:nvSpPr>
              <p:spPr>
                <a:xfrm>
                  <a:off x="4759008" y="4588134"/>
                  <a:ext cx="709411" cy="454358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25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48" name="Google Shape;1451;p35">
                  <a:extLst>
                    <a:ext uri="{FF2B5EF4-FFF2-40B4-BE49-F238E27FC236}">
                      <a16:creationId xmlns:a16="http://schemas.microsoft.com/office/drawing/2014/main" id="{84672151-FE35-4F4F-F2E1-24CBB7B2CACF}"/>
                    </a:ext>
                  </a:extLst>
                </p:cNvPr>
                <p:cNvSpPr/>
                <p:nvPr/>
              </p:nvSpPr>
              <p:spPr>
                <a:xfrm>
                  <a:off x="5551885" y="4588134"/>
                  <a:ext cx="710182" cy="454358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26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49" name="Google Shape;1450;p35">
                  <a:extLst>
                    <a:ext uri="{FF2B5EF4-FFF2-40B4-BE49-F238E27FC236}">
                      <a16:creationId xmlns:a16="http://schemas.microsoft.com/office/drawing/2014/main" id="{49B52560-7A92-571A-B11D-F112F514A713}"/>
                    </a:ext>
                  </a:extLst>
                </p:cNvPr>
                <p:cNvSpPr/>
                <p:nvPr/>
              </p:nvSpPr>
              <p:spPr>
                <a:xfrm>
                  <a:off x="6345533" y="4588134"/>
                  <a:ext cx="709387" cy="454358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27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50" name="Google Shape;1449;p35">
                  <a:extLst>
                    <a:ext uri="{FF2B5EF4-FFF2-40B4-BE49-F238E27FC236}">
                      <a16:creationId xmlns:a16="http://schemas.microsoft.com/office/drawing/2014/main" id="{C556406D-3F90-5C52-1A85-EB891F2535F1}"/>
                    </a:ext>
                  </a:extLst>
                </p:cNvPr>
                <p:cNvSpPr/>
                <p:nvPr/>
              </p:nvSpPr>
              <p:spPr>
                <a:xfrm>
                  <a:off x="1586778" y="4588134"/>
                  <a:ext cx="709411" cy="454358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00FF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rgbClr val="FF0000"/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21</a:t>
                  </a:r>
                  <a:endParaRPr sz="1200" dirty="0">
                    <a:solidFill>
                      <a:srgbClr val="FF0000"/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grpSp>
            <p:nvGrpSpPr>
              <p:cNvPr id="36" name="Group 51">
                <a:extLst>
                  <a:ext uri="{FF2B5EF4-FFF2-40B4-BE49-F238E27FC236}">
                    <a16:creationId xmlns:a16="http://schemas.microsoft.com/office/drawing/2014/main" id="{14B2B793-0CC5-DD54-5A5F-66E879FC8459}"/>
                  </a:ext>
                </a:extLst>
              </p:cNvPr>
              <p:cNvGrpSpPr/>
              <p:nvPr/>
            </p:nvGrpSpPr>
            <p:grpSpPr>
              <a:xfrm>
                <a:off x="1586778" y="5067425"/>
                <a:ext cx="5468142" cy="454358"/>
                <a:chOff x="1586778" y="5162675"/>
                <a:chExt cx="5468142" cy="454358"/>
              </a:xfrm>
            </p:grpSpPr>
            <p:sp>
              <p:nvSpPr>
                <p:cNvPr id="37" name="Google Shape;1449;p35">
                  <a:extLst>
                    <a:ext uri="{FF2B5EF4-FFF2-40B4-BE49-F238E27FC236}">
                      <a16:creationId xmlns:a16="http://schemas.microsoft.com/office/drawing/2014/main" id="{E509BE03-6F8B-BAB1-A9AC-12074459B845}"/>
                    </a:ext>
                  </a:extLst>
                </p:cNvPr>
                <p:cNvSpPr/>
                <p:nvPr/>
              </p:nvSpPr>
              <p:spPr>
                <a:xfrm>
                  <a:off x="2379655" y="5162675"/>
                  <a:ext cx="709411" cy="454358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0033CC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29</a:t>
                  </a:r>
                  <a:endParaRPr sz="12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38" name="Google Shape;1454;p35">
                  <a:extLst>
                    <a:ext uri="{FF2B5EF4-FFF2-40B4-BE49-F238E27FC236}">
                      <a16:creationId xmlns:a16="http://schemas.microsoft.com/office/drawing/2014/main" id="{E0055365-36DC-61B2-6AA7-7F69879C8F16}"/>
                    </a:ext>
                  </a:extLst>
                </p:cNvPr>
                <p:cNvSpPr/>
                <p:nvPr/>
              </p:nvSpPr>
              <p:spPr>
                <a:xfrm>
                  <a:off x="3172532" y="5162675"/>
                  <a:ext cx="710158" cy="4543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30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39" name="Google Shape;1453;p35">
                  <a:extLst>
                    <a:ext uri="{FF2B5EF4-FFF2-40B4-BE49-F238E27FC236}">
                      <a16:creationId xmlns:a16="http://schemas.microsoft.com/office/drawing/2014/main" id="{8924CB5A-AE8A-B712-4E68-212547B480DA}"/>
                    </a:ext>
                  </a:extLst>
                </p:cNvPr>
                <p:cNvSpPr/>
                <p:nvPr/>
              </p:nvSpPr>
              <p:spPr>
                <a:xfrm>
                  <a:off x="3966155" y="5162675"/>
                  <a:ext cx="709387" cy="4543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31</a:t>
                  </a:r>
                  <a:endParaRPr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40" name="Google Shape;1452;p35">
                  <a:extLst>
                    <a:ext uri="{FF2B5EF4-FFF2-40B4-BE49-F238E27FC236}">
                      <a16:creationId xmlns:a16="http://schemas.microsoft.com/office/drawing/2014/main" id="{6D792E50-27DF-4CA2-6720-98B569853199}"/>
                    </a:ext>
                  </a:extLst>
                </p:cNvPr>
                <p:cNvSpPr/>
                <p:nvPr/>
              </p:nvSpPr>
              <p:spPr>
                <a:xfrm>
                  <a:off x="4759008" y="5162675"/>
                  <a:ext cx="709411" cy="45435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41" name="Google Shape;1451;p35">
                  <a:extLst>
                    <a:ext uri="{FF2B5EF4-FFF2-40B4-BE49-F238E27FC236}">
                      <a16:creationId xmlns:a16="http://schemas.microsoft.com/office/drawing/2014/main" id="{DA63CCBD-8341-713A-0A3F-06CD7486623F}"/>
                    </a:ext>
                  </a:extLst>
                </p:cNvPr>
                <p:cNvSpPr/>
                <p:nvPr/>
              </p:nvSpPr>
              <p:spPr>
                <a:xfrm>
                  <a:off x="5551885" y="5162675"/>
                  <a:ext cx="710182" cy="45435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42" name="Google Shape;1450;p35">
                  <a:extLst>
                    <a:ext uri="{FF2B5EF4-FFF2-40B4-BE49-F238E27FC236}">
                      <a16:creationId xmlns:a16="http://schemas.microsoft.com/office/drawing/2014/main" id="{08E2CA75-27FA-5013-06B0-3DFC9749D541}"/>
                    </a:ext>
                  </a:extLst>
                </p:cNvPr>
                <p:cNvSpPr/>
                <p:nvPr/>
              </p:nvSpPr>
              <p:spPr>
                <a:xfrm>
                  <a:off x="6345533" y="5162675"/>
                  <a:ext cx="709387" cy="45435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43" name="Google Shape;1449;p35">
                  <a:extLst>
                    <a:ext uri="{FF2B5EF4-FFF2-40B4-BE49-F238E27FC236}">
                      <a16:creationId xmlns:a16="http://schemas.microsoft.com/office/drawing/2014/main" id="{FCCEFB63-19DC-2DC5-8F1A-BDAE67720A57}"/>
                    </a:ext>
                  </a:extLst>
                </p:cNvPr>
                <p:cNvSpPr/>
                <p:nvPr/>
              </p:nvSpPr>
              <p:spPr>
                <a:xfrm>
                  <a:off x="1586778" y="5162675"/>
                  <a:ext cx="709411" cy="454358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rgbClr val="FF66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rgbClr val="FF0000"/>
                      </a:solidFill>
                      <a:latin typeface="+mj-lt"/>
                      <a:ea typeface="Fira Sans"/>
                      <a:cs typeface="Fira Sans"/>
                      <a:sym typeface="Fira Sans"/>
                    </a:rPr>
                    <a:t>28</a:t>
                  </a:r>
                  <a:endParaRPr sz="1200" dirty="0">
                    <a:solidFill>
                      <a:srgbClr val="FF0000"/>
                    </a:solidFill>
                    <a:latin typeface="+mj-lt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</p:grpSp>
      </p:grpSp>
      <p:grpSp>
        <p:nvGrpSpPr>
          <p:cNvPr id="6" name="Group 58">
            <a:extLst>
              <a:ext uri="{FF2B5EF4-FFF2-40B4-BE49-F238E27FC236}">
                <a16:creationId xmlns:a16="http://schemas.microsoft.com/office/drawing/2014/main" id="{578B4B26-3C8A-769B-2B22-7D72A00A0838}"/>
              </a:ext>
            </a:extLst>
          </p:cNvPr>
          <p:cNvGrpSpPr/>
          <p:nvPr/>
        </p:nvGrpSpPr>
        <p:grpSpPr>
          <a:xfrm>
            <a:off x="4636242" y="914400"/>
            <a:ext cx="4352489" cy="3735526"/>
            <a:chOff x="6334026" y="1759527"/>
            <a:chExt cx="5547240" cy="5042875"/>
          </a:xfrm>
        </p:grpSpPr>
        <p:cxnSp>
          <p:nvCxnSpPr>
            <p:cNvPr id="7" name="Straight Connector 69">
              <a:extLst>
                <a:ext uri="{FF2B5EF4-FFF2-40B4-BE49-F238E27FC236}">
                  <a16:creationId xmlns:a16="http://schemas.microsoft.com/office/drawing/2014/main" id="{AB19A4C6-976B-DFD5-8ED4-7F88463B8512}"/>
                </a:ext>
              </a:extLst>
            </p:cNvPr>
            <p:cNvCxnSpPr>
              <a:cxnSpLocks/>
            </p:cNvCxnSpPr>
            <p:nvPr/>
          </p:nvCxnSpPr>
          <p:spPr>
            <a:xfrm>
              <a:off x="9107647" y="1759527"/>
              <a:ext cx="0" cy="504287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56">
              <a:extLst>
                <a:ext uri="{FF2B5EF4-FFF2-40B4-BE49-F238E27FC236}">
                  <a16:creationId xmlns:a16="http://schemas.microsoft.com/office/drawing/2014/main" id="{BEEBBAAB-27AB-E556-1BF4-5D7538D46A63}"/>
                </a:ext>
              </a:extLst>
            </p:cNvPr>
            <p:cNvGrpSpPr/>
            <p:nvPr/>
          </p:nvGrpSpPr>
          <p:grpSpPr>
            <a:xfrm>
              <a:off x="6334026" y="1916641"/>
              <a:ext cx="5547240" cy="3946695"/>
              <a:chOff x="6334026" y="1750256"/>
              <a:chExt cx="5547240" cy="3946695"/>
            </a:xfrm>
          </p:grpSpPr>
          <p:grpSp>
            <p:nvGrpSpPr>
              <p:cNvPr id="9" name="Group 1">
                <a:extLst>
                  <a:ext uri="{FF2B5EF4-FFF2-40B4-BE49-F238E27FC236}">
                    <a16:creationId xmlns:a16="http://schemas.microsoft.com/office/drawing/2014/main" id="{42FBFDFB-0A0A-417E-61A4-265DEDCBC067}"/>
                  </a:ext>
                </a:extLst>
              </p:cNvPr>
              <p:cNvGrpSpPr/>
              <p:nvPr/>
            </p:nvGrpSpPr>
            <p:grpSpPr>
              <a:xfrm>
                <a:off x="9017192" y="1750256"/>
                <a:ext cx="2864074" cy="976448"/>
                <a:chOff x="9017192" y="1750256"/>
                <a:chExt cx="2864074" cy="976448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A5F0E3-567F-781E-76D1-3A44094FA36E}"/>
                    </a:ext>
                  </a:extLst>
                </p:cNvPr>
                <p:cNvSpPr txBox="1"/>
                <p:nvPr/>
              </p:nvSpPr>
              <p:spPr>
                <a:xfrm>
                  <a:off x="9301962" y="1750256"/>
                  <a:ext cx="2579304" cy="9764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1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Week 01</a:t>
                  </a:r>
                </a:p>
                <a:p>
                  <a:pPr defTabSz="1219170">
                    <a:spcBef>
                      <a:spcPct val="20000"/>
                    </a:spcBef>
                    <a:defRPr/>
                  </a:pPr>
                  <a:endParaRPr lang="en-US" sz="200" b="1" dirty="0">
                    <a:solidFill>
                      <a:srgbClr val="4D4D4D"/>
                    </a:solidFill>
                    <a:latin typeface="+mj-lt"/>
                  </a:endParaRPr>
                </a:p>
                <a:p>
                  <a:r>
                    <a:rPr lang="ko-KR" alt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프로젝트 기획</a:t>
                  </a:r>
                  <a:endPara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endParaRPr>
                </a:p>
                <a:p>
                  <a:r>
                    <a:rPr lang="ko-KR" alt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프로젝트 주제 선정</a:t>
                  </a:r>
                  <a:endPara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20" name="Oval 71">
                  <a:extLst>
                    <a:ext uri="{FF2B5EF4-FFF2-40B4-BE49-F238E27FC236}">
                      <a16:creationId xmlns:a16="http://schemas.microsoft.com/office/drawing/2014/main" id="{3169D187-E67A-5299-858D-5BE7010B5749}"/>
                    </a:ext>
                  </a:extLst>
                </p:cNvPr>
                <p:cNvSpPr/>
                <p:nvPr/>
              </p:nvSpPr>
              <p:spPr>
                <a:xfrm>
                  <a:off x="9017192" y="2001434"/>
                  <a:ext cx="180909" cy="180909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10" name="Group 3">
                <a:extLst>
                  <a:ext uri="{FF2B5EF4-FFF2-40B4-BE49-F238E27FC236}">
                    <a16:creationId xmlns:a16="http://schemas.microsoft.com/office/drawing/2014/main" id="{7F40FCE8-9B2D-8D2E-1DA7-DE1B6315CE6F}"/>
                  </a:ext>
                </a:extLst>
              </p:cNvPr>
              <p:cNvGrpSpPr/>
              <p:nvPr/>
            </p:nvGrpSpPr>
            <p:grpSpPr>
              <a:xfrm>
                <a:off x="9017192" y="3766458"/>
                <a:ext cx="2864074" cy="976448"/>
                <a:chOff x="9017192" y="3766458"/>
                <a:chExt cx="2864074" cy="976448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8B69542-1F18-39E2-6471-114924ABE60C}"/>
                    </a:ext>
                  </a:extLst>
                </p:cNvPr>
                <p:cNvSpPr txBox="1"/>
                <p:nvPr/>
              </p:nvSpPr>
              <p:spPr>
                <a:xfrm>
                  <a:off x="9301962" y="3766458"/>
                  <a:ext cx="2579304" cy="9764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1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Week 03</a:t>
                  </a:r>
                </a:p>
                <a:p>
                  <a:pPr defTabSz="1219170">
                    <a:spcBef>
                      <a:spcPct val="20000"/>
                    </a:spcBef>
                    <a:defRPr/>
                  </a:pPr>
                  <a:endParaRPr lang="en-US" sz="200" b="1" dirty="0">
                    <a:solidFill>
                      <a:srgbClr val="4D4D4D"/>
                    </a:solidFill>
                    <a:latin typeface="+mj-lt"/>
                  </a:endParaRPr>
                </a:p>
                <a:p>
                  <a:r>
                    <a:rPr lang="ko-KR" altLang="en-US" sz="11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모의해킹</a:t>
                  </a:r>
                  <a:r>
                    <a:rPr lang="ko-KR" alt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 시나리오 구성</a:t>
                  </a:r>
                  <a:endPara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endParaRPr>
                </a:p>
                <a:p>
                  <a:r>
                    <a:rPr lang="en-US" sz="11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aws</a:t>
                  </a:r>
                  <a:r>
                    <a:rPr 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 </a:t>
                  </a:r>
                  <a:r>
                    <a:rPr lang="ko-KR" alt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침투</a:t>
                  </a:r>
                  <a:r>
                    <a:rPr lang="en-US" altLang="ko-KR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 </a:t>
                  </a:r>
                  <a:r>
                    <a:rPr lang="ko-KR" alt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테스트</a:t>
                  </a:r>
                  <a:endPara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18" name="Oval 75">
                  <a:extLst>
                    <a:ext uri="{FF2B5EF4-FFF2-40B4-BE49-F238E27FC236}">
                      <a16:creationId xmlns:a16="http://schemas.microsoft.com/office/drawing/2014/main" id="{63F21B89-7452-BCF1-BAFC-868F1F47D160}"/>
                    </a:ext>
                  </a:extLst>
                </p:cNvPr>
                <p:cNvSpPr/>
                <p:nvPr/>
              </p:nvSpPr>
              <p:spPr>
                <a:xfrm>
                  <a:off x="9017192" y="4017636"/>
                  <a:ext cx="180909" cy="180909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11" name="Group 2">
                <a:extLst>
                  <a:ext uri="{FF2B5EF4-FFF2-40B4-BE49-F238E27FC236}">
                    <a16:creationId xmlns:a16="http://schemas.microsoft.com/office/drawing/2014/main" id="{B05A4BC0-A3C7-D3C2-1C21-12C0DE66DE7F}"/>
                  </a:ext>
                </a:extLst>
              </p:cNvPr>
              <p:cNvGrpSpPr/>
              <p:nvPr/>
            </p:nvGrpSpPr>
            <p:grpSpPr>
              <a:xfrm>
                <a:off x="6334026" y="2758357"/>
                <a:ext cx="2864075" cy="976448"/>
                <a:chOff x="6334026" y="2758357"/>
                <a:chExt cx="2864075" cy="976448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FED3A4-D331-AA04-63AE-F41207497A3D}"/>
                    </a:ext>
                  </a:extLst>
                </p:cNvPr>
                <p:cNvSpPr txBox="1"/>
                <p:nvPr/>
              </p:nvSpPr>
              <p:spPr>
                <a:xfrm flipH="1">
                  <a:off x="6334026" y="2758357"/>
                  <a:ext cx="2579305" cy="9764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Week 02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endParaRPr lang="en-US" sz="200" b="1" dirty="0">
                    <a:solidFill>
                      <a:srgbClr val="4D4D4D"/>
                    </a:solidFill>
                    <a:latin typeface="+mj-lt"/>
                  </a:endParaRPr>
                </a:p>
                <a:p>
                  <a:pPr algn="r"/>
                  <a:r>
                    <a:rPr lang="ko-KR" alt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자료 수집</a:t>
                  </a:r>
                  <a:endPara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endParaRPr>
                </a:p>
                <a:p>
                  <a:pPr algn="r"/>
                  <a:r>
                    <a:rPr lang="ko-KR" alt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사례 연구</a:t>
                  </a:r>
                  <a:endPara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16" name="Oval 78">
                  <a:extLst>
                    <a:ext uri="{FF2B5EF4-FFF2-40B4-BE49-F238E27FC236}">
                      <a16:creationId xmlns:a16="http://schemas.microsoft.com/office/drawing/2014/main" id="{5D236CC6-7149-A0B0-EEDB-31BA4EEE5B13}"/>
                    </a:ext>
                  </a:extLst>
                </p:cNvPr>
                <p:cNvSpPr/>
                <p:nvPr/>
              </p:nvSpPr>
              <p:spPr>
                <a:xfrm flipH="1">
                  <a:off x="9017192" y="3009535"/>
                  <a:ext cx="180909" cy="180909"/>
                </a:xfrm>
                <a:prstGeom prst="ellipse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12" name="Group 53">
                <a:extLst>
                  <a:ext uri="{FF2B5EF4-FFF2-40B4-BE49-F238E27FC236}">
                    <a16:creationId xmlns:a16="http://schemas.microsoft.com/office/drawing/2014/main" id="{5CC45DAB-02F1-359F-629B-26746F1FC1FF}"/>
                  </a:ext>
                </a:extLst>
              </p:cNvPr>
              <p:cNvGrpSpPr/>
              <p:nvPr/>
            </p:nvGrpSpPr>
            <p:grpSpPr>
              <a:xfrm>
                <a:off x="6334026" y="4774560"/>
                <a:ext cx="2864075" cy="922391"/>
                <a:chOff x="6334026" y="4774560"/>
                <a:chExt cx="2864075" cy="922391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3DC8676-0CEB-57AA-2A78-EFD01B87313B}"/>
                    </a:ext>
                  </a:extLst>
                </p:cNvPr>
                <p:cNvSpPr txBox="1"/>
                <p:nvPr/>
              </p:nvSpPr>
              <p:spPr>
                <a:xfrm flipH="1">
                  <a:off x="6334026" y="4774560"/>
                  <a:ext cx="2579305" cy="922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Week 04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endParaRPr lang="en-US" sz="200" b="1" dirty="0">
                    <a:solidFill>
                      <a:srgbClr val="4D4D4D"/>
                    </a:solidFill>
                    <a:latin typeface="+mj-lt"/>
                  </a:endParaRPr>
                </a:p>
                <a:p>
                  <a:pPr algn="r"/>
                  <a:r>
                    <a:rPr lang="ko-KR" alt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취약점 진단 및 대응방안 연구</a:t>
                  </a:r>
                  <a:endPara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endParaRPr>
                </a:p>
                <a:p>
                  <a:pPr algn="r"/>
                  <a:r>
                    <a:rPr lang="en-US" altLang="ko-KR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PPT </a:t>
                  </a:r>
                  <a:r>
                    <a:rPr lang="ko-KR" alt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lt"/>
                    </a:rPr>
                    <a:t>제작 및 발표 준비</a:t>
                  </a:r>
                  <a:endPara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14" name="Oval 81">
                  <a:extLst>
                    <a:ext uri="{FF2B5EF4-FFF2-40B4-BE49-F238E27FC236}">
                      <a16:creationId xmlns:a16="http://schemas.microsoft.com/office/drawing/2014/main" id="{66EE5137-0549-3D87-5CEE-C8DB715BEA8F}"/>
                    </a:ext>
                  </a:extLst>
                </p:cNvPr>
                <p:cNvSpPr/>
                <p:nvPr/>
              </p:nvSpPr>
              <p:spPr>
                <a:xfrm flipH="1">
                  <a:off x="9017192" y="5025738"/>
                  <a:ext cx="180909" cy="180909"/>
                </a:xfrm>
                <a:prstGeom prst="ellipse">
                  <a:avLst/>
                </a:prstGeom>
                <a:solidFill>
                  <a:srgbClr val="FF6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</p:grpSp>
        </p:grpSp>
      </p:grpSp>
      <p:sp>
        <p:nvSpPr>
          <p:cNvPr id="81" name="Google Shape;1455;p35">
            <a:extLst>
              <a:ext uri="{FF2B5EF4-FFF2-40B4-BE49-F238E27FC236}">
                <a16:creationId xmlns:a16="http://schemas.microsoft.com/office/drawing/2014/main" id="{A586288D-C8EB-38E1-59F9-933A5683ABC8}"/>
              </a:ext>
            </a:extLst>
          </p:cNvPr>
          <p:cNvSpPr/>
          <p:nvPr/>
        </p:nvSpPr>
        <p:spPr>
          <a:xfrm>
            <a:off x="646224" y="1356538"/>
            <a:ext cx="3929763" cy="3968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Arial Rounded MT Bold" panose="020F0704030504030204" pitchFamily="34" charset="0"/>
                <a:ea typeface="Fira Sans"/>
                <a:cs typeface="Fira Sans"/>
                <a:sym typeface="Fira Sans"/>
              </a:rPr>
              <a:t>A p r i l    2 0 2 4</a:t>
            </a:r>
            <a:endParaRPr sz="2000" dirty="0">
              <a:solidFill>
                <a:srgbClr val="FFFFFF"/>
              </a:solidFill>
              <a:latin typeface="Arial Rounded MT Bold" panose="020F070403050403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2" name="Oval 81">
            <a:extLst>
              <a:ext uri="{FF2B5EF4-FFF2-40B4-BE49-F238E27FC236}">
                <a16:creationId xmlns:a16="http://schemas.microsoft.com/office/drawing/2014/main" id="{4728680B-1371-4888-7760-A85C5BA401C8}"/>
              </a:ext>
            </a:extLst>
          </p:cNvPr>
          <p:cNvSpPr/>
          <p:nvPr/>
        </p:nvSpPr>
        <p:spPr>
          <a:xfrm flipH="1">
            <a:off x="6741514" y="4203860"/>
            <a:ext cx="141945" cy="134009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112764-69C4-A693-EA0C-07CE7B2C76AF}"/>
              </a:ext>
            </a:extLst>
          </p:cNvPr>
          <p:cNvSpPr txBox="1"/>
          <p:nvPr/>
        </p:nvSpPr>
        <p:spPr>
          <a:xfrm>
            <a:off x="6944397" y="4017799"/>
            <a:ext cx="2023780" cy="51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Final Day</a:t>
            </a:r>
          </a:p>
          <a:p>
            <a:pPr defTabSz="1219170">
              <a:spcBef>
                <a:spcPct val="20000"/>
              </a:spcBef>
              <a:defRPr/>
            </a:pPr>
            <a:endParaRPr lang="en-US" sz="200" b="1" dirty="0">
              <a:solidFill>
                <a:srgbClr val="4D4D4D"/>
              </a:solidFill>
              <a:latin typeface="+mj-lt"/>
            </a:endParaRPr>
          </a:p>
          <a:p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프로젝트 발표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69F7B18-C659-1280-1846-E1B66958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27" name="Google Shape;344;p32">
            <a:extLst>
              <a:ext uri="{FF2B5EF4-FFF2-40B4-BE49-F238E27FC236}">
                <a16:creationId xmlns:a16="http://schemas.microsoft.com/office/drawing/2014/main" id="{51BA6D3D-2C28-2C92-3339-2CD2BF5A0201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91188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665990" y="2218639"/>
            <a:ext cx="7825738" cy="841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 idx="2"/>
          </p:nvPr>
        </p:nvSpPr>
        <p:spPr>
          <a:xfrm>
            <a:off x="3961009" y="1376839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HY헤드라인M" panose="02030600000101010101" pitchFamily="18" charset="-127"/>
              </a:rPr>
              <a:t>04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599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351">
            <a:extLst>
              <a:ext uri="{FF2B5EF4-FFF2-40B4-BE49-F238E27FC236}">
                <a16:creationId xmlns:a16="http://schemas.microsoft.com/office/drawing/2014/main" id="{BCC13C82-3130-BDBD-960C-4CFFFA85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82" y="981271"/>
            <a:ext cx="7077396" cy="34748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0739DC-99A9-B5B1-1B68-D2B37AB22254}"/>
              </a:ext>
            </a:extLst>
          </p:cNvPr>
          <p:cNvSpPr/>
          <p:nvPr/>
        </p:nvSpPr>
        <p:spPr>
          <a:xfrm>
            <a:off x="690128" y="518130"/>
            <a:ext cx="2077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AWS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 구축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62E2E3-61C3-A5C3-436F-0D24D399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603C4F4C-B4A2-13B2-96F7-1975F07D0DDA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0454FF-ADF3-AF5A-673B-1CB024EA9CDD}"/>
              </a:ext>
            </a:extLst>
          </p:cNvPr>
          <p:cNvSpPr/>
          <p:nvPr/>
        </p:nvSpPr>
        <p:spPr>
          <a:xfrm>
            <a:off x="1765061" y="4502259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AWS </a:t>
            </a:r>
            <a:r>
              <a:rPr lang="ko-KR" altLang="en-US" sz="1000" dirty="0">
                <a:latin typeface="+mn-ea"/>
                <a:ea typeface="+mn-ea"/>
              </a:rPr>
              <a:t>환경 아키텍처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7355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Notebook Sheet Isolated For Mockups Template, Paper, Notebook, Note PNG  Transparent Image and Clipart for Free Download">
            <a:extLst>
              <a:ext uri="{FF2B5EF4-FFF2-40B4-BE49-F238E27FC236}">
                <a16:creationId xmlns:a16="http://schemas.microsoft.com/office/drawing/2014/main" id="{022450DB-87B7-0FF4-A8EE-B31F25BB6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3" y="518172"/>
            <a:ext cx="4647222" cy="46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73" descr="Mobile client resource icon for the General Icons category.">
            <a:extLst>
              <a:ext uri="{FF2B5EF4-FFF2-40B4-BE49-F238E27FC236}">
                <a16:creationId xmlns:a16="http://schemas.microsoft.com/office/drawing/2014/main" id="{6F7D8291-0A7E-4E11-9200-80AD96F02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5854" y="2050574"/>
            <a:ext cx="984021" cy="984021"/>
          </a:xfrm>
          <a:prstGeom prst="rect">
            <a:avLst/>
          </a:prstGeom>
        </p:spPr>
      </p:pic>
      <p:pic>
        <p:nvPicPr>
          <p:cNvPr id="1032" name="Picture 8" descr="Administrators Vector Icons free download in SVG, PNG Format">
            <a:extLst>
              <a:ext uri="{FF2B5EF4-FFF2-40B4-BE49-F238E27FC236}">
                <a16:creationId xmlns:a16="http://schemas.microsoft.com/office/drawing/2014/main" id="{21E78A3C-307E-2E12-9800-EDEB2081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722" y="1931860"/>
            <a:ext cx="1350662" cy="13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rime, cyber, hacker icon - Download on Iconfinder">
            <a:extLst>
              <a:ext uri="{FF2B5EF4-FFF2-40B4-BE49-F238E27FC236}">
                <a16:creationId xmlns:a16="http://schemas.microsoft.com/office/drawing/2014/main" id="{16413215-C58C-CB0C-DE94-1C1C3214D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412" y="1922982"/>
            <a:ext cx="1442152" cy="144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Aws Logo Svg White Clipart (757x453), Png Download">
            <a:extLst>
              <a:ext uri="{FF2B5EF4-FFF2-40B4-BE49-F238E27FC236}">
                <a16:creationId xmlns:a16="http://schemas.microsoft.com/office/drawing/2014/main" id="{8E209E7B-3057-6D3A-022F-BA3F92612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56" y="2237066"/>
            <a:ext cx="360128" cy="1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072EAB-26F3-D271-570B-56C321158509}"/>
              </a:ext>
            </a:extLst>
          </p:cNvPr>
          <p:cNvCxnSpPr>
            <a:cxnSpLocks/>
          </p:cNvCxnSpPr>
          <p:nvPr/>
        </p:nvCxnSpPr>
        <p:spPr>
          <a:xfrm flipV="1">
            <a:off x="5835223" y="2684700"/>
            <a:ext cx="938278" cy="1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4A3A2C3-6DD6-F61A-7C25-FC533B63A20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6926122" y="2368124"/>
            <a:ext cx="323483" cy="4025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A6AD3E-809A-8E68-8516-227C9D201EEA}"/>
              </a:ext>
            </a:extLst>
          </p:cNvPr>
          <p:cNvSpPr/>
          <p:nvPr/>
        </p:nvSpPr>
        <p:spPr>
          <a:xfrm>
            <a:off x="1464831" y="1196700"/>
            <a:ext cx="2795286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모의해킹</a:t>
            </a:r>
            <a:r>
              <a:rPr lang="ko-KR" altLang="en-US" b="1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시나리오</a:t>
            </a:r>
            <a:endParaRPr lang="en-US" altLang="ko-KR" b="1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대상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aws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관리자</a:t>
            </a: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방법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- Metasploit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툴로 </a:t>
            </a:r>
            <a:r>
              <a:rPr lang="ko-KR" altLang="en-US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백도어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파일 생성</a:t>
            </a: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스팸 문자로 폰에 </a:t>
            </a:r>
            <a:r>
              <a:rPr lang="ko-KR" altLang="en-US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백도어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파일 심기</a:t>
            </a: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폰에 접근하여 </a:t>
            </a: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aws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액세스 키 탈취</a:t>
            </a: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B69126-17D1-B074-D34B-B9FC11F30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5584" y="2237066"/>
            <a:ext cx="360000" cy="36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044FBA-48B3-6CF9-2C7A-E8D3DE491DF4}"/>
              </a:ext>
            </a:extLst>
          </p:cNvPr>
          <p:cNvSpPr/>
          <p:nvPr/>
        </p:nvSpPr>
        <p:spPr>
          <a:xfrm>
            <a:off x="690128" y="518130"/>
            <a:ext cx="2985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시나리오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67ADD5-9C0D-53BC-825E-523E398B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1" name="Google Shape;344;p32">
            <a:extLst>
              <a:ext uri="{FF2B5EF4-FFF2-40B4-BE49-F238E27FC236}">
                <a16:creationId xmlns:a16="http://schemas.microsoft.com/office/drawing/2014/main" id="{E28E62A8-5385-2B79-12A2-384E3E1CD814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2239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F7058A-8B3A-C839-5DB4-B8E1FAA2F2D7}"/>
              </a:ext>
            </a:extLst>
          </p:cNvPr>
          <p:cNvGrpSpPr/>
          <p:nvPr/>
        </p:nvGrpSpPr>
        <p:grpSpPr>
          <a:xfrm>
            <a:off x="944224" y="1498350"/>
            <a:ext cx="7255554" cy="1997780"/>
            <a:chOff x="925496" y="977085"/>
            <a:chExt cx="6732529" cy="185376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E6B544C-9740-1054-7148-9D6B9133BDCE}"/>
                </a:ext>
              </a:extLst>
            </p:cNvPr>
            <p:cNvSpPr/>
            <p:nvPr/>
          </p:nvSpPr>
          <p:spPr>
            <a:xfrm>
              <a:off x="945589" y="980428"/>
              <a:ext cx="6712436" cy="1850424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498" y="977085"/>
              <a:ext cx="6566308" cy="91212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496" y="2405760"/>
              <a:ext cx="2196000" cy="42174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497" y="1874253"/>
              <a:ext cx="3276000" cy="53150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E408BF-CF1A-75AC-EA69-940E3D744C8E}"/>
              </a:ext>
            </a:extLst>
          </p:cNvPr>
          <p:cNvSpPr/>
          <p:nvPr/>
        </p:nvSpPr>
        <p:spPr>
          <a:xfrm>
            <a:off x="834846" y="3499733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Metasploit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툴로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백도어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파일 생성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6A9D42-69F4-4B7B-1C24-F8ED7D47A25B}"/>
              </a:ext>
            </a:extLst>
          </p:cNvPr>
          <p:cNvSpPr/>
          <p:nvPr/>
        </p:nvSpPr>
        <p:spPr>
          <a:xfrm>
            <a:off x="690128" y="518130"/>
            <a:ext cx="2985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3D221E-33C3-8468-8869-8303DF6BC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3" name="Google Shape;344;p32">
            <a:extLst>
              <a:ext uri="{FF2B5EF4-FFF2-40B4-BE49-F238E27FC236}">
                <a16:creationId xmlns:a16="http://schemas.microsoft.com/office/drawing/2014/main" id="{666F442E-BB0C-6D11-E519-9050864A20C2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2145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A29A8C-F06D-9B2C-1BD0-8002DCECA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98"/>
          <a:stretch/>
        </p:blipFill>
        <p:spPr>
          <a:xfrm>
            <a:off x="1074363" y="1567285"/>
            <a:ext cx="6995274" cy="18551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22F7B0-9F5E-2645-377F-24C9812B1A89}"/>
              </a:ext>
            </a:extLst>
          </p:cNvPr>
          <p:cNvSpPr/>
          <p:nvPr/>
        </p:nvSpPr>
        <p:spPr>
          <a:xfrm>
            <a:off x="969864" y="3478125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구축한 웹 서버에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백도어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파일 업로드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6A9D42-69F4-4B7B-1C24-F8ED7D47A25B}"/>
              </a:ext>
            </a:extLst>
          </p:cNvPr>
          <p:cNvSpPr/>
          <p:nvPr/>
        </p:nvSpPr>
        <p:spPr>
          <a:xfrm>
            <a:off x="690128" y="518130"/>
            <a:ext cx="2985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3D221E-33C3-8468-8869-8303DF6BC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3" name="Google Shape;344;p32">
            <a:extLst>
              <a:ext uri="{FF2B5EF4-FFF2-40B4-BE49-F238E27FC236}">
                <a16:creationId xmlns:a16="http://schemas.microsoft.com/office/drawing/2014/main" id="{666F442E-BB0C-6D11-E519-9050864A20C2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264077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 차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 idx="2"/>
          </p:nvPr>
        </p:nvSpPr>
        <p:spPr>
          <a:xfrm>
            <a:off x="720000" y="1464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ea typeface="HY헤드라인M" panose="02030600000101010101" pitchFamily="18" charset="-127"/>
              </a:rPr>
              <a:t>01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3"/>
          </p:nvPr>
        </p:nvSpPr>
        <p:spPr>
          <a:xfrm>
            <a:off x="720000" y="31269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ea typeface="HY헤드라인M" panose="02030600000101010101" pitchFamily="18" charset="-127"/>
              </a:rPr>
              <a:t>04</a:t>
            </a:r>
            <a:endParaRPr sz="2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4"/>
          </p:nvPr>
        </p:nvSpPr>
        <p:spPr>
          <a:xfrm>
            <a:off x="3401550" y="1464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ea typeface="HY헤드라인M" panose="02030600000101010101" pitchFamily="18" charset="-127"/>
              </a:rPr>
              <a:t>02</a:t>
            </a:r>
            <a:endParaRPr sz="2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3401550" y="31269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ea typeface="HY헤드라인M" panose="02030600000101010101" pitchFamily="18" charset="-127"/>
              </a:rPr>
              <a:t>05</a:t>
            </a:r>
            <a:endParaRPr sz="2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6"/>
          </p:nvPr>
        </p:nvSpPr>
        <p:spPr>
          <a:xfrm>
            <a:off x="6083100" y="1464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ea typeface="HY헤드라인M" panose="02030600000101010101" pitchFamily="18" charset="-127"/>
              </a:rPr>
              <a:t>03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7"/>
          </p:nvPr>
        </p:nvSpPr>
        <p:spPr>
          <a:xfrm>
            <a:off x="6083100" y="31269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ea typeface="HY헤드라인M" panose="02030600000101010101" pitchFamily="18" charset="-127"/>
              </a:rPr>
              <a:t>06</a:t>
            </a:r>
            <a:endParaRPr sz="2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>
            <a:off x="720000" y="1912475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8"/>
          </p:nvPr>
        </p:nvSpPr>
        <p:spPr>
          <a:xfrm>
            <a:off x="3401550" y="1912475"/>
            <a:ext cx="2462802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ea typeface="HY헤드라인M" panose="02030600000101010101" pitchFamily="18" charset="-127"/>
              </a:rPr>
              <a:t>프로젝트 팀 구성 및 역할</a:t>
            </a:r>
            <a:endParaRPr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9"/>
          </p:nvPr>
        </p:nvSpPr>
        <p:spPr>
          <a:xfrm>
            <a:off x="6083100" y="1912475"/>
            <a:ext cx="2658564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ea typeface="HY헤드라인M" panose="02030600000101010101" pitchFamily="18" charset="-127"/>
              </a:rPr>
              <a:t>프로젝트 수행 절차 및 방법</a:t>
            </a:r>
            <a:endParaRPr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13"/>
          </p:nvPr>
        </p:nvSpPr>
        <p:spPr>
          <a:xfrm>
            <a:off x="720000" y="3574550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ea typeface="HY헤드라인M" panose="02030600000101010101" pitchFamily="18" charset="-127"/>
              </a:rPr>
              <a:t>프로젝트 수행 경과</a:t>
            </a:r>
            <a:endParaRPr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4"/>
          </p:nvPr>
        </p:nvSpPr>
        <p:spPr>
          <a:xfrm>
            <a:off x="3401550" y="3574550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ea typeface="HY헤드라인M" panose="02030600000101010101" pitchFamily="18" charset="-127"/>
              </a:rPr>
              <a:t>자체 평가 의견</a:t>
            </a:r>
            <a:endParaRPr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6083100" y="3574550"/>
            <a:ext cx="2340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lt"/>
                <a:ea typeface="HY헤드라인M" panose="02030600000101010101" pitchFamily="18" charset="-127"/>
              </a:rPr>
              <a:t>Q</a:t>
            </a:r>
            <a:r>
              <a:rPr lang="ko-KR" altLang="en-US" sz="1600" dirty="0">
                <a:latin typeface="+mn-lt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+mn-lt"/>
                <a:ea typeface="HY헤드라인M" panose="02030600000101010101" pitchFamily="18" charset="-127"/>
              </a:rPr>
              <a:t>&amp; A</a:t>
            </a:r>
            <a:endParaRPr sz="1600" dirty="0">
              <a:latin typeface="+mn-lt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05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3F095C-9A07-47CB-E321-36E821D5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60A1FD2-F034-ABB5-675A-E1B67C16FE74}"/>
              </a:ext>
            </a:extLst>
          </p:cNvPr>
          <p:cNvGrpSpPr/>
          <p:nvPr/>
        </p:nvGrpSpPr>
        <p:grpSpPr>
          <a:xfrm>
            <a:off x="5658116" y="694061"/>
            <a:ext cx="1826940" cy="3755378"/>
            <a:chOff x="5505154" y="446567"/>
            <a:chExt cx="2144194" cy="4407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154" y="446567"/>
              <a:ext cx="2144194" cy="440751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64B14D-17E8-E9FF-412E-8EC2ACE6D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074" b="17374"/>
            <a:stretch/>
          </p:blipFill>
          <p:spPr>
            <a:xfrm>
              <a:off x="5505154" y="3116062"/>
              <a:ext cx="2144194" cy="94991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D299C0-D786-AFEC-24CC-EF46C5F6E8BF}"/>
              </a:ext>
            </a:extLst>
          </p:cNvPr>
          <p:cNvGrpSpPr/>
          <p:nvPr/>
        </p:nvGrpSpPr>
        <p:grpSpPr>
          <a:xfrm>
            <a:off x="1238030" y="1061346"/>
            <a:ext cx="3450379" cy="3175010"/>
            <a:chOff x="1238030" y="1061346"/>
            <a:chExt cx="3450379" cy="31750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706487-E9DD-4834-D3BE-DBF76A218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5234"/>
            <a:stretch/>
          </p:blipFill>
          <p:spPr>
            <a:xfrm>
              <a:off x="1238030" y="1061346"/>
              <a:ext cx="3450379" cy="317501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122E89-26B8-D0B7-31BE-27865AB7A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11719" t="3725" r="46857" b="90948"/>
            <a:stretch/>
          </p:blipFill>
          <p:spPr>
            <a:xfrm>
              <a:off x="1642368" y="1349405"/>
              <a:ext cx="1429305" cy="377777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FBE5E2-C096-02B5-B2A7-66FD652FC8A9}"/>
              </a:ext>
            </a:extLst>
          </p:cNvPr>
          <p:cNvSpPr/>
          <p:nvPr/>
        </p:nvSpPr>
        <p:spPr>
          <a:xfrm>
            <a:off x="690128" y="518130"/>
            <a:ext cx="2985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A4077C78-918D-F83C-35DF-CE8AEA66BFB4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5D0C46-16C6-0D5C-AB19-DF584A5F65A3}"/>
              </a:ext>
            </a:extLst>
          </p:cNvPr>
          <p:cNvSpPr/>
          <p:nvPr/>
        </p:nvSpPr>
        <p:spPr>
          <a:xfrm>
            <a:off x="1133690" y="4278194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백도어</a:t>
            </a:r>
            <a:r>
              <a:rPr lang="ko-KR" altLang="en-US" sz="1000" dirty="0">
                <a:latin typeface="+mn-ea"/>
                <a:ea typeface="+mn-ea"/>
              </a:rPr>
              <a:t> 파일 설치 </a:t>
            </a:r>
            <a:r>
              <a:rPr lang="en-US" altLang="ko-KR" sz="1000" dirty="0">
                <a:latin typeface="+mn-ea"/>
                <a:ea typeface="+mn-ea"/>
              </a:rPr>
              <a:t>URL</a:t>
            </a:r>
            <a:r>
              <a:rPr lang="ko-KR" altLang="en-US" sz="1000" dirty="0">
                <a:latin typeface="+mn-ea"/>
                <a:ea typeface="+mn-ea"/>
              </a:rPr>
              <a:t>을 넣은 스팸 문자 발송</a:t>
            </a:r>
            <a:endParaRPr lang="en-US" sz="1000" dirty="0"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8298A3-D452-B4FC-CC95-675BED99D679}"/>
              </a:ext>
            </a:extLst>
          </p:cNvPr>
          <p:cNvSpPr/>
          <p:nvPr/>
        </p:nvSpPr>
        <p:spPr>
          <a:xfrm>
            <a:off x="5560409" y="4469573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백도어</a:t>
            </a:r>
            <a:r>
              <a:rPr lang="ko-KR" altLang="en-US" sz="1000" dirty="0">
                <a:latin typeface="+mn-ea"/>
                <a:ea typeface="+mn-ea"/>
              </a:rPr>
              <a:t> 파일 삽입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4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3F095C-9A07-47CB-E321-36E821D5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9D7C877-819D-81A0-4858-085309FD120D}"/>
              </a:ext>
            </a:extLst>
          </p:cNvPr>
          <p:cNvGrpSpPr/>
          <p:nvPr/>
        </p:nvGrpSpPr>
        <p:grpSpPr>
          <a:xfrm>
            <a:off x="996629" y="1202622"/>
            <a:ext cx="7150742" cy="3107108"/>
            <a:chOff x="843709" y="1136176"/>
            <a:chExt cx="7456581" cy="324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B74A82-E036-DF84-F4A3-B9DF6C06E47F}"/>
                </a:ext>
              </a:extLst>
            </p:cNvPr>
            <p:cNvSpPr/>
            <p:nvPr/>
          </p:nvSpPr>
          <p:spPr>
            <a:xfrm>
              <a:off x="843711" y="1136176"/>
              <a:ext cx="7456579" cy="3240000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710" y="1181861"/>
              <a:ext cx="6804000" cy="139431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r="12972"/>
            <a:stretch/>
          </p:blipFill>
          <p:spPr>
            <a:xfrm>
              <a:off x="843709" y="2571750"/>
              <a:ext cx="7456579" cy="71010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4C5986-094A-B488-2885-55AF92C6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709" y="3569398"/>
              <a:ext cx="5544000" cy="784481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3F4BC0-FD02-AA4A-6715-74E29D8512F5}"/>
              </a:ext>
            </a:extLst>
          </p:cNvPr>
          <p:cNvSpPr/>
          <p:nvPr/>
        </p:nvSpPr>
        <p:spPr>
          <a:xfrm>
            <a:off x="690128" y="518130"/>
            <a:ext cx="2985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Google Shape;344;p32">
            <a:extLst>
              <a:ext uri="{FF2B5EF4-FFF2-40B4-BE49-F238E27FC236}">
                <a16:creationId xmlns:a16="http://schemas.microsoft.com/office/drawing/2014/main" id="{BEABEDD7-530B-ACF7-25D1-E02BEF998D5F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9305C1-45C7-F511-5DF8-F53306484424}"/>
              </a:ext>
            </a:extLst>
          </p:cNvPr>
          <p:cNvSpPr/>
          <p:nvPr/>
        </p:nvSpPr>
        <p:spPr>
          <a:xfrm>
            <a:off x="871420" y="4339255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스마트폰에 저장되어 있는 액세스 키 파일 탈취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9930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6" name="Google Shape;197;p28"/>
          <p:cNvGraphicFramePr/>
          <p:nvPr>
            <p:extLst>
              <p:ext uri="{D42A27DB-BD31-4B8C-83A1-F6EECF244321}">
                <p14:modId xmlns:p14="http://schemas.microsoft.com/office/powerpoint/2010/main" val="2261223773"/>
              </p:ext>
            </p:extLst>
          </p:nvPr>
        </p:nvGraphicFramePr>
        <p:xfrm>
          <a:off x="1099812" y="1290083"/>
          <a:ext cx="6944376" cy="262269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출처를 알 수 없는 앱 설치 </a:t>
                      </a:r>
                      <a:r>
                        <a:rPr lang="ko-KR" altLang="en-US" sz="1200" b="1" u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비허용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 설정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3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출처를 알 수 없는 앱을 설치하면 개인정보 유출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보안 위협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기기의 불안정성 등 다양한 위험에 노출될 수 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출처를 알 수 없는 앱 설치 비허용을 설정한 경우 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fontAlgn="base" latinLnBrk="1"/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취약기준</a:t>
                      </a:r>
                      <a:endParaRPr lang="ko-KR" altLang="en-US" sz="1200" b="1" i="0" u="none" strike="noStrike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출처를 알 수 없는 앱 설치 </a:t>
                      </a:r>
                      <a:r>
                        <a:rPr lang="ko-KR" alt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비허용을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 설정하지 않은 경우 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6C9BB90-A98E-E3CD-917A-C39BD7CD3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7" name="Google Shape;344;p32">
            <a:extLst>
              <a:ext uri="{FF2B5EF4-FFF2-40B4-BE49-F238E27FC236}">
                <a16:creationId xmlns:a16="http://schemas.microsoft.com/office/drawing/2014/main" id="{73E6F308-120E-A16C-2EE3-9D04FD9D2B19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404908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62131"/>
          <a:stretch/>
        </p:blipFill>
        <p:spPr>
          <a:xfrm>
            <a:off x="2610834" y="1128853"/>
            <a:ext cx="3922332" cy="30532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113C32-F1BB-8BE5-33A6-015E24B52354}"/>
              </a:ext>
            </a:extLst>
          </p:cNvPr>
          <p:cNvSpPr/>
          <p:nvPr/>
        </p:nvSpPr>
        <p:spPr>
          <a:xfrm>
            <a:off x="2502351" y="4182099"/>
            <a:ext cx="37425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안드로이드 설정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: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출처를 알 수 없는 앱 설치 </a:t>
            </a:r>
            <a:r>
              <a:rPr lang="ko-KR" altLang="en-US" sz="1000" dirty="0" err="1">
                <a:latin typeface="+mn-ea"/>
                <a:ea typeface="+mn-ea"/>
              </a:rPr>
              <a:t>비허용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C76D24-8D23-477D-114D-70F63C7E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2FAAEE61-B243-3D7A-1E70-87076557A8E7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228207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3F095C-9A07-47CB-E321-36E821D5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2542FEC4-FA28-FEC6-3187-C7E6E27A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98" y="3453983"/>
            <a:ext cx="2321262" cy="77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 Play Badges – Google">
            <a:extLst>
              <a:ext uri="{FF2B5EF4-FFF2-40B4-BE49-F238E27FC236}">
                <a16:creationId xmlns:a16="http://schemas.microsoft.com/office/drawing/2014/main" id="{E38A2F4C-769B-3C46-0F85-0B055505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35" y="2450125"/>
            <a:ext cx="2712588" cy="10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Hub - ash-jc-allen/short-url: A Laravel package for creating shortened  URLs for your web apps.">
            <a:extLst>
              <a:ext uri="{FF2B5EF4-FFF2-40B4-BE49-F238E27FC236}">
                <a16:creationId xmlns:a16="http://schemas.microsoft.com/office/drawing/2014/main" id="{D5914659-3FA0-5192-20B4-6DEAC1DE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50" y="1107711"/>
            <a:ext cx="2548328" cy="7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best Android antivirus apps in 2024 | Tom's Guide">
            <a:extLst>
              <a:ext uri="{FF2B5EF4-FFF2-40B4-BE49-F238E27FC236}">
                <a16:creationId xmlns:a16="http://schemas.microsoft.com/office/drawing/2014/main" id="{D2A0B611-6F81-8E4A-5C36-3C54361A9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65" y="2437917"/>
            <a:ext cx="3246484" cy="18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10CB45C-7E67-D794-EE77-F949B7C14A65}"/>
              </a:ext>
            </a:extLst>
          </p:cNvPr>
          <p:cNvSpPr/>
          <p:nvPr/>
        </p:nvSpPr>
        <p:spPr>
          <a:xfrm>
            <a:off x="3203050" y="1904063"/>
            <a:ext cx="1722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단축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URL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주의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41EE2F-2CE3-2B20-F694-022C1E6FE3E9}"/>
              </a:ext>
            </a:extLst>
          </p:cNvPr>
          <p:cNvSpPr/>
          <p:nvPr/>
        </p:nvSpPr>
        <p:spPr>
          <a:xfrm>
            <a:off x="1093261" y="4257526"/>
            <a:ext cx="1722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공식 앱스토어 사용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12E845-9D79-55DE-E1E5-71305292D721}"/>
              </a:ext>
            </a:extLst>
          </p:cNvPr>
          <p:cNvSpPr/>
          <p:nvPr/>
        </p:nvSpPr>
        <p:spPr>
          <a:xfrm>
            <a:off x="5089460" y="4252791"/>
            <a:ext cx="2476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안티바이러스 소프트웨어 설치 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A86E02-CE0B-35E7-5107-B321006BC146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03D27391-A82D-F55D-0F4C-9E83933C4627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D446E3-C0D8-0AC9-1909-736D3BE75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766" y="791725"/>
            <a:ext cx="552476" cy="5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29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8" descr="Amazon Simple Storage Service (Amazon S3) service icon.">
            <a:extLst>
              <a:ext uri="{FF2B5EF4-FFF2-40B4-BE49-F238E27FC236}">
                <a16:creationId xmlns:a16="http://schemas.microsoft.com/office/drawing/2014/main" id="{0D8CEA6B-1FD0-F5B3-0BC6-977ECBDA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306974" y="142008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3">
            <a:extLst>
              <a:ext uri="{FF2B5EF4-FFF2-40B4-BE49-F238E27FC236}">
                <a16:creationId xmlns:a16="http://schemas.microsoft.com/office/drawing/2014/main" id="{197E06D4-7A8C-2620-68A5-7CF2BD6C6E98}"/>
              </a:ext>
            </a:extLst>
          </p:cNvPr>
          <p:cNvSpPr/>
          <p:nvPr/>
        </p:nvSpPr>
        <p:spPr>
          <a:xfrm>
            <a:off x="2304107" y="1420083"/>
            <a:ext cx="4535786" cy="2212478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4" descr="Generic group.">
            <a:extLst>
              <a:ext uri="{FF2B5EF4-FFF2-40B4-BE49-F238E27FC236}">
                <a16:creationId xmlns:a16="http://schemas.microsoft.com/office/drawing/2014/main" id="{C7EA4199-EA8B-2A09-DB9E-035B42417F08}"/>
              </a:ext>
            </a:extLst>
          </p:cNvPr>
          <p:cNvSpPr/>
          <p:nvPr/>
        </p:nvSpPr>
        <p:spPr>
          <a:xfrm>
            <a:off x="2768763" y="1940681"/>
            <a:ext cx="3606474" cy="1387079"/>
          </a:xfrm>
          <a:prstGeom prst="rect">
            <a:avLst/>
          </a:prstGeom>
          <a:noFill/>
          <a:ln w="15875">
            <a:solidFill>
              <a:srgbClr val="7D89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37F37B-FF18-9112-C473-E239D2208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99" y="2248458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54875A-D3A7-213A-105D-75299FE5D7BC}"/>
              </a:ext>
            </a:extLst>
          </p:cNvPr>
          <p:cNvSpPr txBox="1"/>
          <p:nvPr/>
        </p:nvSpPr>
        <p:spPr>
          <a:xfrm>
            <a:off x="3722098" y="1780083"/>
            <a:ext cx="1699803" cy="307777"/>
          </a:xfrm>
          <a:prstGeom prst="rect">
            <a:avLst/>
          </a:prstGeom>
          <a:solidFill>
            <a:srgbClr val="F1F7F7"/>
          </a:solidFill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yonsai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pj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-bucket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6EDEE-9E41-0A60-72AE-F136FBDD2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819DC0-95A8-BE14-7849-5B9D27FDF763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S3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버킷 정보 수집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0" name="Google Shape;344;p32">
            <a:extLst>
              <a:ext uri="{FF2B5EF4-FFF2-40B4-BE49-F238E27FC236}">
                <a16:creationId xmlns:a16="http://schemas.microsoft.com/office/drawing/2014/main" id="{61C4B4CD-1E74-E8AD-C0EF-A82AFBE281EC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2479627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8" descr="Amazon Simple Storage Service (Amazon S3) service icon.">
            <a:extLst>
              <a:ext uri="{FF2B5EF4-FFF2-40B4-BE49-F238E27FC236}">
                <a16:creationId xmlns:a16="http://schemas.microsoft.com/office/drawing/2014/main" id="{5E2A5E2D-20F3-BFD8-1AA6-15E641BD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548543" y="1635622"/>
            <a:ext cx="608154" cy="60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68" descr="Permissions resource icon for the IAM service.">
            <a:extLst>
              <a:ext uri="{FF2B5EF4-FFF2-40B4-BE49-F238E27FC236}">
                <a16:creationId xmlns:a16="http://schemas.microsoft.com/office/drawing/2014/main" id="{EBAC0304-6CDC-1482-2442-11489BBE9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620" y="3242687"/>
            <a:ext cx="720000" cy="720000"/>
          </a:xfrm>
          <a:prstGeom prst="rect">
            <a:avLst/>
          </a:prstGeom>
        </p:spPr>
      </p:pic>
      <p:pic>
        <p:nvPicPr>
          <p:cNvPr id="26" name="Graphic 74" descr="AWS STS resource icon for the IAM service.">
            <a:extLst>
              <a:ext uri="{FF2B5EF4-FFF2-40B4-BE49-F238E27FC236}">
                <a16:creationId xmlns:a16="http://schemas.microsoft.com/office/drawing/2014/main" id="{E8BAA247-8196-E54F-C3A9-9ECFB4689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7933" y="1305398"/>
            <a:ext cx="389374" cy="389374"/>
          </a:xfrm>
          <a:prstGeom prst="rect">
            <a:avLst/>
          </a:prstGeom>
        </p:spPr>
      </p:pic>
      <p:pic>
        <p:nvPicPr>
          <p:cNvPr id="27" name="Picture 14" descr="Crime, cyber, hacker icon - Download on Iconfinder">
            <a:extLst>
              <a:ext uri="{FF2B5EF4-FFF2-40B4-BE49-F238E27FC236}">
                <a16:creationId xmlns:a16="http://schemas.microsoft.com/office/drawing/2014/main" id="{57859531-BA7D-4420-E4D8-A48DFCF3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02" y="1392820"/>
            <a:ext cx="1093758" cy="109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BC37EED-7DAD-5D2A-4B15-D888137B7096}"/>
              </a:ext>
            </a:extLst>
          </p:cNvPr>
          <p:cNvCxnSpPr>
            <a:cxnSpLocks/>
          </p:cNvCxnSpPr>
          <p:nvPr/>
        </p:nvCxnSpPr>
        <p:spPr>
          <a:xfrm>
            <a:off x="5697981" y="2011306"/>
            <a:ext cx="1794639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 descr="Notebook Sheet Isolated For Mockups Template, Paper, Notebook, Note PNG  Transparent Image and Clipart for Free Download">
            <a:extLst>
              <a:ext uri="{FF2B5EF4-FFF2-40B4-BE49-F238E27FC236}">
                <a16:creationId xmlns:a16="http://schemas.microsoft.com/office/drawing/2014/main" id="{CDFC9ACB-B331-4513-F2D0-A14A743D8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7"/>
          <a:stretch/>
        </p:blipFill>
        <p:spPr bwMode="auto">
          <a:xfrm>
            <a:off x="271581" y="518172"/>
            <a:ext cx="4647222" cy="417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BFE4415-2B45-7200-E9D2-3501838B8A17}"/>
              </a:ext>
            </a:extLst>
          </p:cNvPr>
          <p:cNvSpPr/>
          <p:nvPr/>
        </p:nvSpPr>
        <p:spPr>
          <a:xfrm>
            <a:off x="1313516" y="1046486"/>
            <a:ext cx="2795286" cy="3696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모의해킹</a:t>
            </a:r>
            <a:r>
              <a:rPr lang="ko-KR" altLang="en-US" b="1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시나리오</a:t>
            </a:r>
            <a:endParaRPr lang="en-US" altLang="ko-KR" b="1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대상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S3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버킷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yonsai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pj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-bucket)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방법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-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파이썬 코드로 </a:t>
            </a: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S3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버킷 해킹 툴을 만들어 버킷에 저장된 파일 탈취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- </a:t>
            </a: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aws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사용자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access key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탈취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- PACU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툴로 권한 상승 공격 수행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340C32-0419-6FBE-2C02-B087833094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9EB257-F2C4-6765-ACAD-0DA286EE6CBC}"/>
              </a:ext>
            </a:extLst>
          </p:cNvPr>
          <p:cNvSpPr/>
          <p:nvPr/>
        </p:nvSpPr>
        <p:spPr>
          <a:xfrm>
            <a:off x="697554" y="516299"/>
            <a:ext cx="27952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S3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시나리오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1" name="Google Shape;344;p32">
            <a:extLst>
              <a:ext uri="{FF2B5EF4-FFF2-40B4-BE49-F238E27FC236}">
                <a16:creationId xmlns:a16="http://schemas.microsoft.com/office/drawing/2014/main" id="{6DF53C81-B2A5-8DFA-5D04-7A90E40A09DA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03CF325-86C9-42D7-77F4-B922006CCA78}"/>
              </a:ext>
            </a:extLst>
          </p:cNvPr>
          <p:cNvCxnSpPr>
            <a:cxnSpLocks/>
          </p:cNvCxnSpPr>
          <p:nvPr/>
        </p:nvCxnSpPr>
        <p:spPr>
          <a:xfrm>
            <a:off x="5345181" y="3631041"/>
            <a:ext cx="2147439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0" descr="Pacu: The Open Source AWS Exploitation Framework - Rhino Security Labs">
            <a:extLst>
              <a:ext uri="{FF2B5EF4-FFF2-40B4-BE49-F238E27FC236}">
                <a16:creationId xmlns:a16="http://schemas.microsoft.com/office/drawing/2014/main" id="{4EEE386D-8C51-7A21-6AC7-934FF665D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r="20044"/>
          <a:stretch/>
        </p:blipFill>
        <p:spPr bwMode="auto">
          <a:xfrm>
            <a:off x="6034266" y="3402315"/>
            <a:ext cx="962120" cy="56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F9798D9-258E-FC18-5F7B-03C05F4D0652}"/>
              </a:ext>
            </a:extLst>
          </p:cNvPr>
          <p:cNvCxnSpPr>
            <a:cxnSpLocks/>
          </p:cNvCxnSpPr>
          <p:nvPr/>
        </p:nvCxnSpPr>
        <p:spPr>
          <a:xfrm>
            <a:off x="5312233" y="2541647"/>
            <a:ext cx="0" cy="1089394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74" descr="AWS STS resource icon for the IAM service.">
            <a:extLst>
              <a:ext uri="{FF2B5EF4-FFF2-40B4-BE49-F238E27FC236}">
                <a16:creationId xmlns:a16="http://schemas.microsoft.com/office/drawing/2014/main" id="{8764ED8C-B1D3-D6BE-304F-27C6AE16F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0639" y="3046495"/>
            <a:ext cx="389374" cy="389374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72DC7E30-7B0F-B74D-752E-28AF9A146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3648" y="3980545"/>
            <a:ext cx="1443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+mn-ea"/>
                <a:cs typeface="Arial" panose="020B0604020202020204" pitchFamily="34" charset="0"/>
              </a:rPr>
              <a:t>PACU</a:t>
            </a:r>
            <a:endParaRPr lang="en-US" altLang="en-US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D1132EAC-5637-47E4-9821-3C4D5DDEF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6" y="3948135"/>
            <a:ext cx="1443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dirty="0">
                <a:latin typeface="+mn-ea"/>
                <a:cs typeface="Arial" panose="020B0604020202020204" pitchFamily="34" charset="0"/>
              </a:rPr>
              <a:t>권한</a:t>
            </a:r>
            <a:endParaRPr lang="en-US" altLang="en-US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DE4F2C0-C0F9-ADAF-E36B-24A51FC5E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0942" y="2266197"/>
            <a:ext cx="1443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 err="1">
                <a:latin typeface="+mn-ea"/>
                <a:cs typeface="Arial" panose="020B0604020202020204" pitchFamily="34" charset="0"/>
              </a:rPr>
              <a:t>S3</a:t>
            </a:r>
            <a:endParaRPr lang="en-US" altLang="en-US" sz="1400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2" name="Picture 12" descr="Python (programming language) - Wikipedia">
            <a:extLst>
              <a:ext uri="{FF2B5EF4-FFF2-40B4-BE49-F238E27FC236}">
                <a16:creationId xmlns:a16="http://schemas.microsoft.com/office/drawing/2014/main" id="{24CD85C0-C8B6-CAC7-D6E4-519E26F38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83" y="1517828"/>
            <a:ext cx="505264" cy="5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199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8169"/>
          <a:stretch/>
        </p:blipFill>
        <p:spPr>
          <a:xfrm>
            <a:off x="1212000" y="1044156"/>
            <a:ext cx="6720000" cy="347122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FC1B5F-3B1D-40BF-5A2B-8809EC7AF7C1}"/>
              </a:ext>
            </a:extLst>
          </p:cNvPr>
          <p:cNvSpPr/>
          <p:nvPr/>
        </p:nvSpPr>
        <p:spPr>
          <a:xfrm>
            <a:off x="1106163" y="4510534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Amazon </a:t>
            </a:r>
            <a:r>
              <a:rPr lang="en-US" altLang="ko-KR" sz="900" dirty="0" err="1">
                <a:latin typeface="+mn-ea"/>
                <a:ea typeface="+mn-ea"/>
              </a:rPr>
              <a:t>S3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bucket</a:t>
            </a:r>
            <a:r>
              <a:rPr lang="ko-KR" altLang="en-US" sz="900" dirty="0">
                <a:latin typeface="+mn-ea"/>
                <a:ea typeface="+mn-ea"/>
              </a:rPr>
              <a:t>을 해킹하는 </a:t>
            </a:r>
            <a:r>
              <a:rPr lang="en-US" altLang="ko-KR" sz="900" dirty="0" err="1">
                <a:latin typeface="+mn-ea"/>
                <a:ea typeface="+mn-ea"/>
              </a:rPr>
              <a:t>py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ko-KR" altLang="en-US" sz="900" dirty="0">
                <a:latin typeface="+mn-ea"/>
                <a:ea typeface="+mn-ea"/>
              </a:rPr>
              <a:t>파일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15C953-FAE2-AE94-37E2-2AF0AC65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A3E0BE-CEFD-1528-2A2B-E4DC53FE23B1}"/>
              </a:ext>
            </a:extLst>
          </p:cNvPr>
          <p:cNvSpPr/>
          <p:nvPr/>
        </p:nvSpPr>
        <p:spPr>
          <a:xfrm>
            <a:off x="690128" y="518130"/>
            <a:ext cx="2985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버킷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Google Shape;344;p32">
            <a:extLst>
              <a:ext uri="{FF2B5EF4-FFF2-40B4-BE49-F238E27FC236}">
                <a16:creationId xmlns:a16="http://schemas.microsoft.com/office/drawing/2014/main" id="{EE356FF8-0650-4FE6-1C81-F47339C081AD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3957318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328" b="25228"/>
          <a:stretch/>
        </p:blipFill>
        <p:spPr>
          <a:xfrm>
            <a:off x="1170135" y="1138562"/>
            <a:ext cx="6803730" cy="31215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87DE10-33A8-0F1C-4AF0-395D202B39DA}"/>
              </a:ext>
            </a:extLst>
          </p:cNvPr>
          <p:cNvSpPr/>
          <p:nvPr/>
        </p:nvSpPr>
        <p:spPr>
          <a:xfrm>
            <a:off x="1086524" y="4295769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버킷 내부 파일을 탈취하는 과정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36C3B6-2CDB-018D-4F89-348746197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033EBA-9C99-F03B-9EBC-B5A6AAB3F3B2}"/>
              </a:ext>
            </a:extLst>
          </p:cNvPr>
          <p:cNvSpPr/>
          <p:nvPr/>
        </p:nvSpPr>
        <p:spPr>
          <a:xfrm>
            <a:off x="690128" y="518130"/>
            <a:ext cx="2985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버킷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Google Shape;344;p32">
            <a:extLst>
              <a:ext uri="{FF2B5EF4-FFF2-40B4-BE49-F238E27FC236}">
                <a16:creationId xmlns:a16="http://schemas.microsoft.com/office/drawing/2014/main" id="{0A9B9B1C-F803-7E29-341A-276EE06B6B7A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334189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8935" b="35865"/>
          <a:stretch/>
        </p:blipFill>
        <p:spPr>
          <a:xfrm>
            <a:off x="1161612" y="1232943"/>
            <a:ext cx="6820776" cy="30354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23908B-743C-07D8-7B13-88EB8A79E9F8}"/>
              </a:ext>
            </a:extLst>
          </p:cNvPr>
          <p:cNvSpPr/>
          <p:nvPr/>
        </p:nvSpPr>
        <p:spPr>
          <a:xfrm>
            <a:off x="1055407" y="4268361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탈취한 파일 리스트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237DA-3962-BB2D-C6BA-AFA3CF92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8D103A-232F-DCA0-E92F-FA385E4896E7}"/>
              </a:ext>
            </a:extLst>
          </p:cNvPr>
          <p:cNvSpPr/>
          <p:nvPr/>
        </p:nvSpPr>
        <p:spPr>
          <a:xfrm>
            <a:off x="690128" y="518130"/>
            <a:ext cx="2985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버킷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Google Shape;344;p32">
            <a:extLst>
              <a:ext uri="{FF2B5EF4-FFF2-40B4-BE49-F238E27FC236}">
                <a16:creationId xmlns:a16="http://schemas.microsoft.com/office/drawing/2014/main" id="{40F24E9D-645D-9731-805E-E82328D05C24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336634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1001270" y="2218639"/>
            <a:ext cx="7155178" cy="841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 idx="2"/>
          </p:nvPr>
        </p:nvSpPr>
        <p:spPr>
          <a:xfrm>
            <a:off x="3961009" y="1376839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HY헤드라인M" panose="02030600000101010101" pitchFamily="18" charset="-127"/>
              </a:rPr>
              <a:t>01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2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179E7AB-FBF1-00CB-5D28-A5897A16893A}"/>
              </a:ext>
            </a:extLst>
          </p:cNvPr>
          <p:cNvGrpSpPr/>
          <p:nvPr/>
        </p:nvGrpSpPr>
        <p:grpSpPr>
          <a:xfrm>
            <a:off x="1320171" y="1053508"/>
            <a:ext cx="6503658" cy="3461784"/>
            <a:chOff x="1236972" y="646982"/>
            <a:chExt cx="5582928" cy="297169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12767" b="27051"/>
            <a:stretch/>
          </p:blipFill>
          <p:spPr>
            <a:xfrm>
              <a:off x="1236973" y="646982"/>
              <a:ext cx="5582927" cy="26261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46FEBB-5261-20C9-7F43-63131E3AE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402" r="12767"/>
            <a:stretch/>
          </p:blipFill>
          <p:spPr>
            <a:xfrm>
              <a:off x="1236972" y="3273136"/>
              <a:ext cx="5582927" cy="34554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F47A876-1F96-0519-2312-3AC0CBF6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CA2FC9-DE41-CE25-63B9-0A6DE3BD030E}"/>
              </a:ext>
            </a:extLst>
          </p:cNvPr>
          <p:cNvSpPr/>
          <p:nvPr/>
        </p:nvSpPr>
        <p:spPr>
          <a:xfrm>
            <a:off x="690128" y="518130"/>
            <a:ext cx="2985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버킷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Google Shape;344;p32">
            <a:extLst>
              <a:ext uri="{FF2B5EF4-FFF2-40B4-BE49-F238E27FC236}">
                <a16:creationId xmlns:a16="http://schemas.microsoft.com/office/drawing/2014/main" id="{C4C915D0-6C51-405B-F509-EF6002359FFC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C05466-BB89-F4B3-D67E-CA77199ADD89}"/>
              </a:ext>
            </a:extLst>
          </p:cNvPr>
          <p:cNvSpPr/>
          <p:nvPr/>
        </p:nvSpPr>
        <p:spPr>
          <a:xfrm>
            <a:off x="1211303" y="4529612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액세스 키 발견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85F784-7398-4528-DCDF-05BD0D0D8613}"/>
              </a:ext>
            </a:extLst>
          </p:cNvPr>
          <p:cNvSpPr/>
          <p:nvPr/>
        </p:nvSpPr>
        <p:spPr>
          <a:xfrm>
            <a:off x="1303497" y="1920949"/>
            <a:ext cx="6132203" cy="467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07A46C7-F6BD-0814-EDAB-2BAA8594F4CE}"/>
              </a:ext>
            </a:extLst>
          </p:cNvPr>
          <p:cNvCxnSpPr>
            <a:cxnSpLocks/>
          </p:cNvCxnSpPr>
          <p:nvPr/>
        </p:nvCxnSpPr>
        <p:spPr>
          <a:xfrm>
            <a:off x="2926080" y="2049780"/>
            <a:ext cx="1859280" cy="0"/>
          </a:xfrm>
          <a:prstGeom prst="line">
            <a:avLst/>
          </a:prstGeom>
          <a:ln w="177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DFD111-F08D-F4FB-EB15-A9D8DCBE8A19}"/>
              </a:ext>
            </a:extLst>
          </p:cNvPr>
          <p:cNvCxnSpPr>
            <a:cxnSpLocks/>
          </p:cNvCxnSpPr>
          <p:nvPr/>
        </p:nvCxnSpPr>
        <p:spPr>
          <a:xfrm>
            <a:off x="2636520" y="2225040"/>
            <a:ext cx="4389120" cy="0"/>
          </a:xfrm>
          <a:prstGeom prst="line">
            <a:avLst/>
          </a:prstGeom>
          <a:ln w="177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04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087" y="1175830"/>
            <a:ext cx="6545826" cy="3164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828" y="1548739"/>
            <a:ext cx="3648852" cy="22705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63ADA7-FDC3-6888-5C55-3F2B9C375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D03A04-13B1-CA2D-E460-31CD547A7ED7}"/>
              </a:ext>
            </a:extLst>
          </p:cNvPr>
          <p:cNvSpPr/>
          <p:nvPr/>
        </p:nvSpPr>
        <p:spPr>
          <a:xfrm>
            <a:off x="690128" y="518130"/>
            <a:ext cx="3348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IAM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 권한 상승 공격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Google Shape;344;p32">
            <a:extLst>
              <a:ext uri="{FF2B5EF4-FFF2-40B4-BE49-F238E27FC236}">
                <a16:creationId xmlns:a16="http://schemas.microsoft.com/office/drawing/2014/main" id="{0C39C104-D434-E18D-4F46-EE31CD4FA592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256CCE-D1CD-271F-35D9-42504FB8F6B3}"/>
              </a:ext>
            </a:extLst>
          </p:cNvPr>
          <p:cNvSpPr/>
          <p:nvPr/>
        </p:nvSpPr>
        <p:spPr>
          <a:xfrm>
            <a:off x="1188443" y="4348669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사용자 정보 </a:t>
            </a:r>
            <a:r>
              <a:rPr lang="en-US" altLang="ko-KR" sz="1000" dirty="0">
                <a:latin typeface="+mn-ea"/>
                <a:ea typeface="+mn-ea"/>
              </a:rPr>
              <a:t>– </a:t>
            </a:r>
            <a:r>
              <a:rPr lang="ko-KR" altLang="en-US" sz="1000" dirty="0">
                <a:latin typeface="+mn-ea"/>
                <a:ea typeface="+mn-ea"/>
              </a:rPr>
              <a:t>권한 정책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4AE6F1-1F09-12E7-0795-F88962CD5035}"/>
              </a:ext>
            </a:extLst>
          </p:cNvPr>
          <p:cNvSpPr/>
          <p:nvPr/>
        </p:nvSpPr>
        <p:spPr>
          <a:xfrm>
            <a:off x="1425417" y="2778776"/>
            <a:ext cx="1614963" cy="1229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052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092AFBF-8829-0C05-3BE1-A0F5EF7C587C}"/>
              </a:ext>
            </a:extLst>
          </p:cNvPr>
          <p:cNvSpPr/>
          <p:nvPr/>
        </p:nvSpPr>
        <p:spPr>
          <a:xfrm>
            <a:off x="1144869" y="1129626"/>
            <a:ext cx="6854263" cy="3240000"/>
          </a:xfrm>
          <a:prstGeom prst="rect">
            <a:avLst/>
          </a:prstGeom>
          <a:solidFill>
            <a:srgbClr val="1C1C1C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874"/>
          <a:stretch/>
        </p:blipFill>
        <p:spPr>
          <a:xfrm>
            <a:off x="1151815" y="1612358"/>
            <a:ext cx="3076773" cy="27572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16" y="1129625"/>
            <a:ext cx="6440915" cy="594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E76E8B-AB8F-BAF8-581B-92CF264A5DA3}"/>
              </a:ext>
            </a:extLst>
          </p:cNvPr>
          <p:cNvSpPr txBox="1"/>
          <p:nvPr/>
        </p:nvSpPr>
        <p:spPr>
          <a:xfrm>
            <a:off x="4144094" y="3565345"/>
            <a:ext cx="3191426" cy="307777"/>
          </a:xfrm>
          <a:prstGeom prst="rect">
            <a:avLst/>
          </a:prstGeom>
          <a:solidFill>
            <a:schemeClr val="accent6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: AWS</a:t>
            </a:r>
            <a:r>
              <a:rPr lang="ko-KR" altLang="en-US" dirty="0"/>
              <a:t> 보안 테스팅 및 자동화 도구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946C66-46AC-20DF-AE07-4A37F1234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C6D97BB-4605-A37F-AFC2-BC387E425E6B}"/>
              </a:ext>
            </a:extLst>
          </p:cNvPr>
          <p:cNvSpPr/>
          <p:nvPr/>
        </p:nvSpPr>
        <p:spPr>
          <a:xfrm>
            <a:off x="690128" y="518130"/>
            <a:ext cx="3348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IAM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 권한 상승 공격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Google Shape;344;p32">
            <a:extLst>
              <a:ext uri="{FF2B5EF4-FFF2-40B4-BE49-F238E27FC236}">
                <a16:creationId xmlns:a16="http://schemas.microsoft.com/office/drawing/2014/main" id="{7500125C-6EA0-145F-41E3-4A346091D7DE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30E5F0-19E7-4CAA-804B-012781C1ED7B}"/>
              </a:ext>
            </a:extLst>
          </p:cNvPr>
          <p:cNvSpPr/>
          <p:nvPr/>
        </p:nvSpPr>
        <p:spPr>
          <a:xfrm>
            <a:off x="1031895" y="4396347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PACU </a:t>
            </a:r>
            <a:r>
              <a:rPr lang="ko-KR" altLang="en-US" sz="1000" dirty="0">
                <a:latin typeface="+mn-ea"/>
                <a:ea typeface="+mn-ea"/>
              </a:rPr>
              <a:t>툴 설치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0039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11" y="1407160"/>
            <a:ext cx="7320978" cy="25323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01AA23-7EBA-9B58-ADDC-88A8F19F5D2D}"/>
              </a:ext>
            </a:extLst>
          </p:cNvPr>
          <p:cNvSpPr/>
          <p:nvPr/>
        </p:nvSpPr>
        <p:spPr>
          <a:xfrm>
            <a:off x="812101" y="3939540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액세스 키로 사용자에게 접근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AD606E-F36C-4249-F6B1-01DC33508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B01B5E3-42BC-58A2-4FCC-580FD1B17392}"/>
              </a:ext>
            </a:extLst>
          </p:cNvPr>
          <p:cNvSpPr/>
          <p:nvPr/>
        </p:nvSpPr>
        <p:spPr>
          <a:xfrm>
            <a:off x="690128" y="518130"/>
            <a:ext cx="3348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IAM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 권한 상승 공격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Google Shape;344;p32">
            <a:extLst>
              <a:ext uri="{FF2B5EF4-FFF2-40B4-BE49-F238E27FC236}">
                <a16:creationId xmlns:a16="http://schemas.microsoft.com/office/drawing/2014/main" id="{325E5B04-B962-25C2-080D-4FB813563E83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23692E-C1B1-E2C4-A3CF-99A73EF7B21A}"/>
              </a:ext>
            </a:extLst>
          </p:cNvPr>
          <p:cNvCxnSpPr>
            <a:cxnSpLocks/>
          </p:cNvCxnSpPr>
          <p:nvPr/>
        </p:nvCxnSpPr>
        <p:spPr>
          <a:xfrm>
            <a:off x="3009900" y="2849880"/>
            <a:ext cx="1859280" cy="0"/>
          </a:xfrm>
          <a:prstGeom prst="line">
            <a:avLst/>
          </a:prstGeom>
          <a:ln w="177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F0A693-214B-F1BD-D725-A6E9EA1F9C7B}"/>
              </a:ext>
            </a:extLst>
          </p:cNvPr>
          <p:cNvCxnSpPr>
            <a:cxnSpLocks/>
          </p:cNvCxnSpPr>
          <p:nvPr/>
        </p:nvCxnSpPr>
        <p:spPr>
          <a:xfrm>
            <a:off x="3116580" y="3025140"/>
            <a:ext cx="3314700" cy="0"/>
          </a:xfrm>
          <a:prstGeom prst="line">
            <a:avLst/>
          </a:prstGeom>
          <a:ln w="177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08E398-1AF4-5662-E86B-A75FB7B0D598}"/>
              </a:ext>
            </a:extLst>
          </p:cNvPr>
          <p:cNvSpPr/>
          <p:nvPr/>
        </p:nvSpPr>
        <p:spPr>
          <a:xfrm>
            <a:off x="911511" y="2791224"/>
            <a:ext cx="5695029" cy="348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4901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D41EB8-E472-81AF-32EC-54AA1CD933C5}"/>
              </a:ext>
            </a:extLst>
          </p:cNvPr>
          <p:cNvGrpSpPr/>
          <p:nvPr/>
        </p:nvGrpSpPr>
        <p:grpSpPr>
          <a:xfrm>
            <a:off x="876301" y="1187772"/>
            <a:ext cx="7397744" cy="2981468"/>
            <a:chOff x="555559" y="1058506"/>
            <a:chExt cx="8039227" cy="324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A0BEAA-F8DA-B07E-0084-4A7C9A760A14}"/>
                </a:ext>
              </a:extLst>
            </p:cNvPr>
            <p:cNvSpPr/>
            <p:nvPr/>
          </p:nvSpPr>
          <p:spPr>
            <a:xfrm>
              <a:off x="555559" y="1058506"/>
              <a:ext cx="8032883" cy="3240000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b="15588"/>
            <a:stretch/>
          </p:blipFill>
          <p:spPr>
            <a:xfrm>
              <a:off x="555962" y="1645160"/>
              <a:ext cx="4625638" cy="20774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14219"/>
            <a:stretch/>
          </p:blipFill>
          <p:spPr>
            <a:xfrm>
              <a:off x="561903" y="1974789"/>
              <a:ext cx="8032883" cy="170364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EB8A111-74C7-32F6-A189-82CCA8DB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8EDC5-65A3-1066-281F-47A43461002A}"/>
              </a:ext>
            </a:extLst>
          </p:cNvPr>
          <p:cNvSpPr/>
          <p:nvPr/>
        </p:nvSpPr>
        <p:spPr>
          <a:xfrm>
            <a:off x="690128" y="518130"/>
            <a:ext cx="3348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IAM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 권한 상승 공격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Google Shape;344;p32">
            <a:extLst>
              <a:ext uri="{FF2B5EF4-FFF2-40B4-BE49-F238E27FC236}">
                <a16:creationId xmlns:a16="http://schemas.microsoft.com/office/drawing/2014/main" id="{8FF731A6-9D90-1FA1-C769-A6425D4A22DB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F99EFE-1790-3025-9EA2-8A3E5DF36C52}"/>
              </a:ext>
            </a:extLst>
          </p:cNvPr>
          <p:cNvSpPr/>
          <p:nvPr/>
        </p:nvSpPr>
        <p:spPr>
          <a:xfrm>
            <a:off x="2656491" y="2029975"/>
            <a:ext cx="3873849" cy="348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8C5CA8-072E-443B-98A0-F876773EC4A9}"/>
              </a:ext>
            </a:extLst>
          </p:cNvPr>
          <p:cNvSpPr/>
          <p:nvPr/>
        </p:nvSpPr>
        <p:spPr>
          <a:xfrm>
            <a:off x="910413" y="3300660"/>
            <a:ext cx="3379648" cy="348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893E0-F410-0BE0-7404-CBB70E2842E0}"/>
              </a:ext>
            </a:extLst>
          </p:cNvPr>
          <p:cNvSpPr/>
          <p:nvPr/>
        </p:nvSpPr>
        <p:spPr>
          <a:xfrm>
            <a:off x="758761" y="4208314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사용자에게 </a:t>
            </a:r>
            <a:r>
              <a:rPr lang="ko-KR" altLang="en-US" sz="1000" dirty="0">
                <a:latin typeface="+mn-ea"/>
                <a:ea typeface="+mn-ea"/>
              </a:rPr>
              <a:t>관리자 권한 부여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9127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EA86BC-446E-8C98-7241-32F26B3C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4938B5D-F3BB-6A01-D62F-B25F0B555C0E}"/>
              </a:ext>
            </a:extLst>
          </p:cNvPr>
          <p:cNvSpPr/>
          <p:nvPr/>
        </p:nvSpPr>
        <p:spPr>
          <a:xfrm>
            <a:off x="690128" y="518130"/>
            <a:ext cx="3348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IAM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 권한 상승 공격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Google Shape;344;p32">
            <a:extLst>
              <a:ext uri="{FF2B5EF4-FFF2-40B4-BE49-F238E27FC236}">
                <a16:creationId xmlns:a16="http://schemas.microsoft.com/office/drawing/2014/main" id="{C5FD7EF2-552C-8F97-D246-348246F01DD4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C7EA17-F0C0-5E28-9827-863B8C73B6B5}"/>
              </a:ext>
            </a:extLst>
          </p:cNvPr>
          <p:cNvGrpSpPr/>
          <p:nvPr/>
        </p:nvGrpSpPr>
        <p:grpSpPr>
          <a:xfrm>
            <a:off x="1188985" y="967740"/>
            <a:ext cx="6766032" cy="3408294"/>
            <a:chOff x="998700" y="871887"/>
            <a:chExt cx="7146601" cy="360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700" y="871887"/>
              <a:ext cx="7146601" cy="3600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1D9BFB-ED18-63F0-50CC-C5941D58CDBB}"/>
                </a:ext>
              </a:extLst>
            </p:cNvPr>
            <p:cNvSpPr/>
            <p:nvPr/>
          </p:nvSpPr>
          <p:spPr>
            <a:xfrm>
              <a:off x="1158717" y="2671887"/>
              <a:ext cx="1630203" cy="14733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FFE7A5-6842-DBE0-2C60-C6231220785D}"/>
              </a:ext>
            </a:extLst>
          </p:cNvPr>
          <p:cNvGrpSpPr/>
          <p:nvPr/>
        </p:nvGrpSpPr>
        <p:grpSpPr>
          <a:xfrm>
            <a:off x="3622182" y="1305597"/>
            <a:ext cx="3057876" cy="2517103"/>
            <a:chOff x="3622182" y="1305597"/>
            <a:chExt cx="3057876" cy="251710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2182" y="1320800"/>
              <a:ext cx="3057876" cy="25019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1CB78-0BDC-7C01-9820-E8BC5D8551D9}"/>
                </a:ext>
              </a:extLst>
            </p:cNvPr>
            <p:cNvSpPr/>
            <p:nvPr/>
          </p:nvSpPr>
          <p:spPr>
            <a:xfrm>
              <a:off x="3629799" y="1305597"/>
              <a:ext cx="3050259" cy="6222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126D80-70D0-4507-8408-E369A5183132}"/>
              </a:ext>
            </a:extLst>
          </p:cNvPr>
          <p:cNvSpPr/>
          <p:nvPr/>
        </p:nvSpPr>
        <p:spPr>
          <a:xfrm>
            <a:off x="1086421" y="4381502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권한 상승 공격 성공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45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EA08C1-726B-8669-7608-35E78F7162C0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7" name="Google Shape;197;p28">
            <a:extLst>
              <a:ext uri="{FF2B5EF4-FFF2-40B4-BE49-F238E27FC236}">
                <a16:creationId xmlns:a16="http://schemas.microsoft.com/office/drawing/2014/main" id="{61D51BD0-A255-CD70-534E-FDFF55E8B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052266"/>
              </p:ext>
            </p:extLst>
          </p:nvPr>
        </p:nvGraphicFramePr>
        <p:xfrm>
          <a:off x="1099812" y="1135381"/>
          <a:ext cx="6944376" cy="30479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995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불필요한 </a:t>
                      </a:r>
                      <a:r>
                        <a:rPr lang="en-US" altLang="ko-KR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Public 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설정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버킷이 불필요한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public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설정으로 노출될 경우 공격자가 중요 파일에 접근하거나 비공개 서비스에 대해 접근할 수 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만약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S3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를 스토리지 용도로 외부에 공개하고 사용하는 경우 중요파일을 함께 보관하지 않도록 주의해야 한다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11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4F82BE"/>
                          </a:solidFill>
                          <a:effectLst/>
                          <a:uLnTx/>
                          <a:uFillTx/>
                          <a:latin typeface="MalgunGothicBold"/>
                          <a:cs typeface="Arial"/>
                          <a:sym typeface="Arial"/>
                        </a:rPr>
                        <a:t>양호기준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lgunGothic"/>
                          <a:cs typeface="Arial"/>
                          <a:sym typeface="Arial"/>
                        </a:rPr>
                        <a:t>: </a:t>
                      </a:r>
                      <a:r>
                        <a:rPr kumimoji="0" lang="en-US" altLang="ko-KR" sz="1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lgunGothic"/>
                          <a:cs typeface="Arial"/>
                          <a:sym typeface="Arial"/>
                        </a:rPr>
                        <a:t>S3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lgunGothic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lgunGothic"/>
                          <a:cs typeface="Arial"/>
                          <a:sym typeface="Arial"/>
                        </a:rPr>
                        <a:t>버킷에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불필요한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Public Access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가 차단된 경우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algunGothicBold"/>
                          <a:cs typeface="Arial"/>
                          <a:sym typeface="Arial"/>
                        </a:rPr>
                        <a:t>취약기준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lgunGothic"/>
                          <a:cs typeface="Arial"/>
                          <a:sym typeface="Arial"/>
                        </a:rPr>
                        <a:t>: </a:t>
                      </a:r>
                      <a:r>
                        <a:rPr kumimoji="0" lang="en-US" altLang="ko-KR" sz="1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lgunGothic"/>
                          <a:cs typeface="Arial"/>
                          <a:sym typeface="Arial"/>
                        </a:rPr>
                        <a:t>S3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lgunGothic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lgunGothic"/>
                          <a:cs typeface="Arial"/>
                          <a:sym typeface="Arial"/>
                        </a:rPr>
                        <a:t>버킷에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불필요한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Public Access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가 허용된 경우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530162B-6CFE-D797-AF6C-AC04F2EF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9" name="Google Shape;344;p32">
            <a:extLst>
              <a:ext uri="{FF2B5EF4-FFF2-40B4-BE49-F238E27FC236}">
                <a16:creationId xmlns:a16="http://schemas.microsoft.com/office/drawing/2014/main" id="{5BBCEECA-3DE3-284E-6296-8C71A8473F4C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5969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60" y="979070"/>
            <a:ext cx="6447740" cy="36268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606CD5-41E7-D795-AB78-4F2DEDBA7E00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F8B875-3920-B428-5134-F6653D0D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8" name="Google Shape;344;p32">
            <a:extLst>
              <a:ext uri="{FF2B5EF4-FFF2-40B4-BE49-F238E27FC236}">
                <a16:creationId xmlns:a16="http://schemas.microsoft.com/office/drawing/2014/main" id="{A389931E-3AE3-FBA2-87C0-17C246E651A2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E7289-33D3-9E01-EBAA-85E5B3753AB7}"/>
              </a:ext>
            </a:extLst>
          </p:cNvPr>
          <p:cNvSpPr/>
          <p:nvPr/>
        </p:nvSpPr>
        <p:spPr>
          <a:xfrm>
            <a:off x="1739115" y="1895112"/>
            <a:ext cx="4030749" cy="25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78D384-8A52-C6F7-171D-701F2E8831B2}"/>
              </a:ext>
            </a:extLst>
          </p:cNvPr>
          <p:cNvSpPr/>
          <p:nvPr/>
        </p:nvSpPr>
        <p:spPr>
          <a:xfrm>
            <a:off x="1252676" y="4625930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퍼블릭 액세스 차단 편집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951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5618154-423E-84E5-B96D-90032B2D43DA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8" name="Google Shape;197;p28">
            <a:extLst>
              <a:ext uri="{FF2B5EF4-FFF2-40B4-BE49-F238E27FC236}">
                <a16:creationId xmlns:a16="http://schemas.microsoft.com/office/drawing/2014/main" id="{EABE8276-4E5A-1747-47B6-5A9674360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7486057"/>
              </p:ext>
            </p:extLst>
          </p:nvPr>
        </p:nvGraphicFramePr>
        <p:xfrm>
          <a:off x="1099812" y="1145303"/>
          <a:ext cx="6944376" cy="30144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IAM 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사용자에 대한 권한 경계 정책 설정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70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권한 경계 정책을 설정하여 사용자에게 필요한 권한만을 부여하고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불필요한 권한 상승을 방지할 수 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예를 들어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사용자에게 특정 리소스에 대한 읽기 및 쓰기 권한만 부여하고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사용자가 자신의 권한을 상승시키는 것을 방지할 수 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사용자에게 필요한 최소한의 권한만 부여되어 있는 경우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사용자에게 필요 이상의 권한이 부여되어 있거나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불필요한 권한이 부여되어 있는 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경우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5808E47-82EB-22B8-3934-009666434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Google Shape;344;p32">
            <a:extLst>
              <a:ext uri="{FF2B5EF4-FFF2-40B4-BE49-F238E27FC236}">
                <a16:creationId xmlns:a16="http://schemas.microsoft.com/office/drawing/2014/main" id="{40D296B2-204E-B893-E84A-7848C36DA7F3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635019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02" y="1039147"/>
            <a:ext cx="7042482" cy="149158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BB64DE-C048-5EF7-1E0C-CF7A963AD6D0}"/>
              </a:ext>
            </a:extLst>
          </p:cNvPr>
          <p:cNvGrpSpPr/>
          <p:nvPr/>
        </p:nvGrpSpPr>
        <p:grpSpPr>
          <a:xfrm>
            <a:off x="1059201" y="2977889"/>
            <a:ext cx="7045707" cy="1318434"/>
            <a:chOff x="1059201" y="2894762"/>
            <a:chExt cx="7045707" cy="13184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731736-B8B2-BB24-5DA9-AC98CC64136B}"/>
                </a:ext>
              </a:extLst>
            </p:cNvPr>
            <p:cNvSpPr/>
            <p:nvPr/>
          </p:nvSpPr>
          <p:spPr>
            <a:xfrm>
              <a:off x="1059201" y="2894762"/>
              <a:ext cx="7045707" cy="1318434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21403"/>
            <a:stretch/>
          </p:blipFill>
          <p:spPr>
            <a:xfrm>
              <a:off x="1062426" y="3079056"/>
              <a:ext cx="7042482" cy="11341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t="5486" b="12755"/>
            <a:stretch/>
          </p:blipFill>
          <p:spPr>
            <a:xfrm>
              <a:off x="1070741" y="2894762"/>
              <a:ext cx="4300315" cy="18706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B892A1-F247-9D20-D0B3-8064F2845556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AD7256-D966-E97E-1E11-48A05DDA6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5" name="Google Shape;344;p32">
            <a:extLst>
              <a:ext uri="{FF2B5EF4-FFF2-40B4-BE49-F238E27FC236}">
                <a16:creationId xmlns:a16="http://schemas.microsoft.com/office/drawing/2014/main" id="{DD3F93E8-2034-62ED-FE59-C2768172DD31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5F40AE-CE5C-D9AD-640D-39DCA05ED13E}"/>
              </a:ext>
            </a:extLst>
          </p:cNvPr>
          <p:cNvSpPr/>
          <p:nvPr/>
        </p:nvSpPr>
        <p:spPr>
          <a:xfrm>
            <a:off x="951136" y="2531269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권한 경계 설정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16FC8E-E415-92EC-6B39-07B90366768A}"/>
              </a:ext>
            </a:extLst>
          </p:cNvPr>
          <p:cNvSpPr/>
          <p:nvPr/>
        </p:nvSpPr>
        <p:spPr>
          <a:xfrm>
            <a:off x="951136" y="4330796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권한 상승 공격 실패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79483-E9EE-5F36-6A38-6F2B15E62028}"/>
              </a:ext>
            </a:extLst>
          </p:cNvPr>
          <p:cNvSpPr/>
          <p:nvPr/>
        </p:nvSpPr>
        <p:spPr>
          <a:xfrm>
            <a:off x="2894961" y="3485412"/>
            <a:ext cx="3588966" cy="255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70C62-004D-EE87-1310-0227CCE4B056}"/>
              </a:ext>
            </a:extLst>
          </p:cNvPr>
          <p:cNvSpPr/>
          <p:nvPr/>
        </p:nvSpPr>
        <p:spPr>
          <a:xfrm>
            <a:off x="1070741" y="1750015"/>
            <a:ext cx="2054844" cy="396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1583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696374" y="501730"/>
            <a:ext cx="2039737" cy="270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선정 배경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3F095C-9A07-47CB-E321-36E821D5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5" name="Google Shape;344;p32">
            <a:extLst>
              <a:ext uri="{FF2B5EF4-FFF2-40B4-BE49-F238E27FC236}">
                <a16:creationId xmlns:a16="http://schemas.microsoft.com/office/drawing/2014/main" id="{4AED8651-E9A5-8A67-A459-6F0323F1EA78}"/>
              </a:ext>
            </a:extLst>
          </p:cNvPr>
          <p:cNvSpPr txBox="1">
            <a:spLocks/>
          </p:cNvSpPr>
          <p:nvPr/>
        </p:nvSpPr>
        <p:spPr>
          <a:xfrm>
            <a:off x="697555" y="246161"/>
            <a:ext cx="119386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pic>
        <p:nvPicPr>
          <p:cNvPr id="1026" name="Picture 2" descr="Q1 2023 cloud spending market sh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55" y="1252676"/>
            <a:ext cx="3969100" cy="278681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: Amazon Maintains Cloud Lead as Microsoft Edges Closer | Statist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0"/>
          <a:stretch/>
        </p:blipFill>
        <p:spPr bwMode="auto">
          <a:xfrm>
            <a:off x="5057946" y="1101121"/>
            <a:ext cx="3368370" cy="30234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09773C-2AA5-1E19-D47E-22E47FA800CD}"/>
              </a:ext>
            </a:extLst>
          </p:cNvPr>
          <p:cNvCxnSpPr>
            <a:cxnSpLocks/>
          </p:cNvCxnSpPr>
          <p:nvPr/>
        </p:nvCxnSpPr>
        <p:spPr>
          <a:xfrm flipV="1">
            <a:off x="1328885" y="1439648"/>
            <a:ext cx="2733494" cy="175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46631A-70FC-57A3-41B6-24DEFF9C49F2}"/>
              </a:ext>
            </a:extLst>
          </p:cNvPr>
          <p:cNvSpPr/>
          <p:nvPr/>
        </p:nvSpPr>
        <p:spPr>
          <a:xfrm>
            <a:off x="591230" y="4066125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꾸준히 증가하는 클라우드 인프라 서비스 시장규모</a:t>
            </a:r>
            <a:endParaRPr lang="en-US" sz="1000" dirty="0"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5D54D7-1D3C-A923-034D-FCF7D8EA0198}"/>
              </a:ext>
            </a:extLst>
          </p:cNvPr>
          <p:cNvSpPr/>
          <p:nvPr/>
        </p:nvSpPr>
        <p:spPr>
          <a:xfrm>
            <a:off x="4951622" y="4194836"/>
            <a:ext cx="3816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2023</a:t>
            </a:r>
            <a:r>
              <a:rPr lang="ko-KR" altLang="en-US" sz="1000" dirty="0">
                <a:latin typeface="+mn-ea"/>
                <a:ea typeface="+mn-ea"/>
              </a:rPr>
              <a:t>년 </a:t>
            </a:r>
            <a:r>
              <a:rPr lang="en-US" altLang="ko-KR" sz="1000" dirty="0">
                <a:latin typeface="+mn-ea"/>
                <a:ea typeface="+mn-ea"/>
              </a:rPr>
              <a:t>4</a:t>
            </a:r>
            <a:r>
              <a:rPr lang="ko-KR" altLang="en-US" sz="1000" dirty="0">
                <a:latin typeface="+mn-ea"/>
                <a:ea typeface="+mn-ea"/>
              </a:rPr>
              <a:t>분기 기준 클라우드 인프라 서비스 시장규모는</a:t>
            </a:r>
            <a:endParaRPr lang="en-US" altLang="ko-KR" sz="1000" dirty="0">
              <a:latin typeface="+mn-ea"/>
              <a:ea typeface="+mn-ea"/>
            </a:endParaRPr>
          </a:p>
          <a:p>
            <a:r>
              <a:rPr lang="en-US" sz="1000" dirty="0">
                <a:latin typeface="+mn-ea"/>
                <a:ea typeface="+mn-ea"/>
              </a:rPr>
              <a:t>     737</a:t>
            </a:r>
            <a:r>
              <a:rPr lang="ko-KR" altLang="en-US" sz="1000" dirty="0">
                <a:latin typeface="+mn-ea"/>
                <a:ea typeface="+mn-ea"/>
              </a:rPr>
              <a:t>억 달러다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2943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ACB752B-B5D7-456D-3C85-D874F1C0BA90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11" name="Google Shape;197;p28">
            <a:extLst>
              <a:ext uri="{FF2B5EF4-FFF2-40B4-BE49-F238E27FC236}">
                <a16:creationId xmlns:a16="http://schemas.microsoft.com/office/drawing/2014/main" id="{17875E59-8827-5316-8373-4A0FDBE45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755222"/>
              </p:ext>
            </p:extLst>
          </p:nvPr>
        </p:nvGraphicFramePr>
        <p:xfrm>
          <a:off x="1099812" y="1145303"/>
          <a:ext cx="6944376" cy="30144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Access key 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관리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70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올바른 액세스 키 관리는 데이터 유출 및 불법적인 액세스를 방지하는데 중요하다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악의적인 공격자가 액세스 키를 획득하면 민감한 데이터가 유출될 수 있으므로 액세스 키를 안전하게 보관해야 한다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액세스 키가 안전한 장소에 보관되어 있는 경우</a:t>
                      </a:r>
                      <a:b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액세스 키가 안전한 장소에 보관되어 있지 않는 경우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C7DBF77-095F-3F52-00B9-787DA311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3" name="Google Shape;344;p32">
            <a:extLst>
              <a:ext uri="{FF2B5EF4-FFF2-40B4-BE49-F238E27FC236}">
                <a16:creationId xmlns:a16="http://schemas.microsoft.com/office/drawing/2014/main" id="{515D96DD-DE5D-0EC7-5F8D-1746F5E44BFC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1847851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 descr="EC2 instance contents group.">
            <a:extLst>
              <a:ext uri="{FF2B5EF4-FFF2-40B4-BE49-F238E27FC236}">
                <a16:creationId xmlns:a16="http://schemas.microsoft.com/office/drawing/2014/main" id="{45ECB313-8FB5-EFAE-94C8-DC81EC5DB436}"/>
              </a:ext>
            </a:extLst>
          </p:cNvPr>
          <p:cNvGrpSpPr/>
          <p:nvPr/>
        </p:nvGrpSpPr>
        <p:grpSpPr>
          <a:xfrm>
            <a:off x="1033853" y="1159619"/>
            <a:ext cx="7083987" cy="2936362"/>
            <a:chOff x="351632" y="3723398"/>
            <a:chExt cx="7083987" cy="2936362"/>
          </a:xfrm>
        </p:grpSpPr>
        <p:sp>
          <p:nvSpPr>
            <p:cNvPr id="4" name="Rectangle 79">
              <a:extLst>
                <a:ext uri="{FF2B5EF4-FFF2-40B4-BE49-F238E27FC236}">
                  <a16:creationId xmlns:a16="http://schemas.microsoft.com/office/drawing/2014/main" id="{D240C7A8-B09A-A451-593F-B5192198A552}"/>
                </a:ext>
              </a:extLst>
            </p:cNvPr>
            <p:cNvSpPr/>
            <p:nvPr/>
          </p:nvSpPr>
          <p:spPr>
            <a:xfrm>
              <a:off x="351632" y="3723398"/>
              <a:ext cx="7083987" cy="2936362"/>
            </a:xfrm>
            <a:prstGeom prst="rect">
              <a:avLst/>
            </a:prstGeom>
            <a:noFill/>
            <a:ln w="15875">
              <a:solidFill>
                <a:srgbClr val="ED7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5" name="Graphic 80" descr="EC2 instance contents group icon. ">
              <a:extLst>
                <a:ext uri="{FF2B5EF4-FFF2-40B4-BE49-F238E27FC236}">
                  <a16:creationId xmlns:a16="http://schemas.microsoft.com/office/drawing/2014/main" id="{3ED1B459-8906-B0D7-B02F-687BB2D4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51632" y="3723399"/>
              <a:ext cx="381000" cy="381000"/>
            </a:xfrm>
            <a:prstGeom prst="rect">
              <a:avLst/>
            </a:prstGeom>
          </p:spPr>
        </p:pic>
      </p:grp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28058A5D-842D-9BC9-632A-39F147CAA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853" y="2230929"/>
            <a:ext cx="1908804" cy="72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dministering MariaDB Database. MariaDB is an open-source relational… | by  Aayush Sah | Medium">
            <a:extLst>
              <a:ext uri="{FF2B5EF4-FFF2-40B4-BE49-F238E27FC236}">
                <a16:creationId xmlns:a16="http://schemas.microsoft.com/office/drawing/2014/main" id="{39668937-7854-B0F4-275C-029FA0D3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81" y="2065652"/>
            <a:ext cx="1486466" cy="104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B70BDB-ADE3-C63B-244F-47CC1ABF515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323657" y="2588011"/>
            <a:ext cx="2919024" cy="67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0D51099-1691-56EF-F480-95C161F8D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30" y="2112224"/>
            <a:ext cx="965140" cy="96514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80799325-5CA6-D42A-1BB8-95E692748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577" y="3166478"/>
            <a:ext cx="1443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400" dirty="0">
                <a:latin typeface="+mn-ea"/>
                <a:cs typeface="Arial" panose="020B0604020202020204" pitchFamily="34" charset="0"/>
              </a:rPr>
              <a:t>웹 서버</a:t>
            </a:r>
            <a:endParaRPr lang="en-US" altLang="en-US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BACF7284-5382-C8F2-CD9D-D7D7034BC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724" y="3166478"/>
            <a:ext cx="19285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400">
                <a:latin typeface="+mn-ea"/>
                <a:cs typeface="Arial" panose="020B0604020202020204" pitchFamily="34" charset="0"/>
              </a:rPr>
              <a:t>웹 </a:t>
            </a:r>
            <a:r>
              <a:rPr lang="ko-KR" altLang="en-US">
                <a:latin typeface="+mn-ea"/>
                <a:cs typeface="Arial" panose="020B0604020202020204" pitchFamily="34" charset="0"/>
              </a:rPr>
              <a:t>애플리케이션</a:t>
            </a:r>
            <a:endParaRPr lang="en-US" altLang="en-US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5BD0B3B3-C06B-21C5-125B-248501167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638" y="3166478"/>
            <a:ext cx="19285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400" dirty="0">
                <a:latin typeface="+mn-ea"/>
                <a:cs typeface="Arial" panose="020B0604020202020204" pitchFamily="34" charset="0"/>
              </a:rPr>
              <a:t>데이터베이스</a:t>
            </a:r>
            <a:endParaRPr lang="en-US" altLang="en-US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4A3482-880E-588D-FD49-048E7FB53B21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정보 수집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35416D-05AB-DA09-F02E-E3C605786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21" name="Google Shape;344;p32">
            <a:extLst>
              <a:ext uri="{FF2B5EF4-FFF2-40B4-BE49-F238E27FC236}">
                <a16:creationId xmlns:a16="http://schemas.microsoft.com/office/drawing/2014/main" id="{FFB9955D-8B8C-64D3-DBC6-9A85C6482F8D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3313230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3E0E987-DAB0-FA3C-6C59-5FE163D6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712" y="1136851"/>
            <a:ext cx="5500576" cy="31690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A87E0-C73F-2174-3B63-6FD572CDE558}"/>
              </a:ext>
            </a:extLst>
          </p:cNvPr>
          <p:cNvSpPr/>
          <p:nvPr/>
        </p:nvSpPr>
        <p:spPr>
          <a:xfrm>
            <a:off x="690128" y="518130"/>
            <a:ext cx="3314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Apache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E863C-A1FE-7565-198F-23C45A6E9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3" name="Google Shape;344;p32">
            <a:extLst>
              <a:ext uri="{FF2B5EF4-FFF2-40B4-BE49-F238E27FC236}">
                <a16:creationId xmlns:a16="http://schemas.microsoft.com/office/drawing/2014/main" id="{8EB931BA-7EAF-F65C-68FF-507E2D200509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8EAF0A-AE3A-E8DE-9CBB-BF4A9D5413DC}"/>
              </a:ext>
            </a:extLst>
          </p:cNvPr>
          <p:cNvSpPr/>
          <p:nvPr/>
        </p:nvSpPr>
        <p:spPr>
          <a:xfrm>
            <a:off x="1724220" y="4339853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디렉터리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리스팅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569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AD27FF1-81A6-E7E0-510E-6163DF13E3FE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4" name="Google Shape;197;p28">
            <a:extLst>
              <a:ext uri="{FF2B5EF4-FFF2-40B4-BE49-F238E27FC236}">
                <a16:creationId xmlns:a16="http://schemas.microsoft.com/office/drawing/2014/main" id="{5A174A89-FD20-E74E-4168-372AE9859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404979"/>
              </p:ext>
            </p:extLst>
          </p:nvPr>
        </p:nvGraphicFramePr>
        <p:xfrm>
          <a:off x="1099812" y="1145303"/>
          <a:ext cx="6944376" cy="33573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디렉터리 </a:t>
                      </a:r>
                      <a:r>
                        <a:rPr lang="ko-KR" altLang="en-US" sz="1200" b="1" u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리스팅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 비활성화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99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디렉터리 검색은 디렉터리 요청 시 해당 디렉터리에 기본 문서가 존재하지 않을 경우 디렉터리 내 모든 파일의 목록을 보여주는 기능임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디렉터리 검색 기능이 활성화되어 있는 경우 외부에서 디렉터리 내의 모든 파일에 대한 접근이 가능하여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WEB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서버 구조 </a:t>
                      </a:r>
                      <a:r>
                        <a:rPr lang="ko-KR" alt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노출뿐만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 아니라 백업 파일이나 소스 파일 등 공개되어서는 안 되는 중요 파일 노출이 가능하다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디렉터리 검색 기능을 사용하지 않는 경우</a:t>
                      </a:r>
                    </a:p>
                    <a:p>
                      <a:pPr fontAlgn="base" latinLnBrk="1"/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디렉터리 검색 기능을 사용하는 경우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3977644-6F33-64BA-0A90-FC22A448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9BCCE3BC-C09B-82D6-6921-8D02C338873E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559409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3F095C-9A07-47CB-E321-36E821D5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594" y="1061688"/>
            <a:ext cx="5298812" cy="33357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A2C1C1-FF1A-29D9-098B-C90EC6A70098}"/>
              </a:ext>
            </a:extLst>
          </p:cNvPr>
          <p:cNvSpPr/>
          <p:nvPr/>
        </p:nvSpPr>
        <p:spPr>
          <a:xfrm>
            <a:off x="690128" y="518130"/>
            <a:ext cx="3314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Apache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0B7C16-2A55-27CB-5108-5B0E0EE4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Google Shape;344;p32">
            <a:extLst>
              <a:ext uri="{FF2B5EF4-FFF2-40B4-BE49-F238E27FC236}">
                <a16:creationId xmlns:a16="http://schemas.microsoft.com/office/drawing/2014/main" id="{DE8A94EA-B476-312A-3E39-130B3129A676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CB13E6-23A9-50FE-5E5A-CA10C7DDF045}"/>
              </a:ext>
            </a:extLst>
          </p:cNvPr>
          <p:cNvSpPr/>
          <p:nvPr/>
        </p:nvSpPr>
        <p:spPr>
          <a:xfrm>
            <a:off x="1815660" y="4407581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심볼릭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링크로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root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디렉터리</a:t>
            </a:r>
            <a:r>
              <a:rPr lang="ko-KR" altLang="en-US" sz="1000" dirty="0" err="1">
                <a:latin typeface="+mn-ea"/>
                <a:ea typeface="+mn-ea"/>
              </a:rPr>
              <a:t>에</a:t>
            </a:r>
            <a:r>
              <a:rPr lang="ko-KR" altLang="en-US" sz="1000" dirty="0">
                <a:latin typeface="+mn-ea"/>
                <a:ea typeface="+mn-ea"/>
              </a:rPr>
              <a:t> 접근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728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FB8500-0025-BDE1-3A32-34DC8AEE5F29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4" name="Google Shape;197;p28">
            <a:extLst>
              <a:ext uri="{FF2B5EF4-FFF2-40B4-BE49-F238E27FC236}">
                <a16:creationId xmlns:a16="http://schemas.microsoft.com/office/drawing/2014/main" id="{A14AC247-C52D-2AF7-FAF5-5E350A37C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6292325"/>
              </p:ext>
            </p:extLst>
          </p:nvPr>
        </p:nvGraphicFramePr>
        <p:xfrm>
          <a:off x="1099812" y="1145303"/>
          <a:ext cx="6944376" cy="33200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114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링크 사용금지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8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일부 서버는 </a:t>
                      </a:r>
                      <a:r>
                        <a:rPr lang="ko-KR" alt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심볼릭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링크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(Symbolic link)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를 이용하여 기존의 웹 문서 이외의 파일시스템 접근이 가능하도록 하고 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이러한 방법은 편의성을 제공하는 반면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일반 사용자들도 시스템 중요 파일에 접근할 수 있게 하는 보안 문제를 발생시킨다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시스템 자체의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root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디렉터리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(/)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에 링크를 걸게 되면 웹 서버 구동 사용자 권한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(nobody)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으로 모든 파일 시스템의 파일에 접근할 수 있게 되어 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etc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/passwd＂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파일과 같은 민감한 파일을 누구나 열람할 수 있게 된다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9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심볼릭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링크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aliases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사용을 제한한 경우</a:t>
                      </a:r>
                    </a:p>
                    <a:p>
                      <a:pPr fontAlgn="base" latinLnBrk="1"/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pPr fontAlgn="ctr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심볼릭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링크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aliases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사용을 제한하지 않은 경우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CD9F323-C0F4-5AE8-C7E8-A1881019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D89311F6-7A83-5F39-BF81-06FDD6F13168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3373866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6859"/>
          <a:stretch/>
        </p:blipFill>
        <p:spPr>
          <a:xfrm>
            <a:off x="1372000" y="1006297"/>
            <a:ext cx="6400000" cy="3353052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76" y="2077974"/>
            <a:ext cx="6220693" cy="1209844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FF4C6C9-8C96-AD50-2FF7-46977711F079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0BABAA-6C75-5223-B177-2ACA962C8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2A34BFAC-8932-3975-D15A-F5B786E960CE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677B08-F1BE-7784-E784-A0A994C3B674}"/>
              </a:ext>
            </a:extLst>
          </p:cNvPr>
          <p:cNvSpPr/>
          <p:nvPr/>
        </p:nvSpPr>
        <p:spPr>
          <a:xfrm>
            <a:off x="1372001" y="3393443"/>
            <a:ext cx="2770232" cy="34821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410D3A-E06B-0442-95DE-5A4C22AA97FA}"/>
              </a:ext>
            </a:extLst>
          </p:cNvPr>
          <p:cNvSpPr/>
          <p:nvPr/>
        </p:nvSpPr>
        <p:spPr>
          <a:xfrm>
            <a:off x="1258707" y="4359349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디렉터리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리스팅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및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심볼릭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링크 비활성화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968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10" y="1028211"/>
            <a:ext cx="5953956" cy="32865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E72182-B1B9-0207-EF72-3B07595D2286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E587E-8DD1-B22B-1831-6AFAFBE0C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5AB773B4-B8FD-410A-7FC7-43B872FA4FF9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C9781A-C07D-AC33-F621-1271A9A5FA8B}"/>
              </a:ext>
            </a:extLst>
          </p:cNvPr>
          <p:cNvSpPr/>
          <p:nvPr/>
        </p:nvSpPr>
        <p:spPr>
          <a:xfrm>
            <a:off x="1485431" y="4336428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디렉터리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리스팅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접근 불가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7968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43" y="1014195"/>
            <a:ext cx="6192114" cy="31151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55061B-8338-3160-965F-1DF65F27BE79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0DBD27-0A7A-2A0F-1437-1A55E8B09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4B3AF5C5-F984-70D4-484E-C8624266F544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6BCE3D-F0A2-5DAB-A0D2-7B383B19532E}"/>
              </a:ext>
            </a:extLst>
          </p:cNvPr>
          <p:cNvSpPr/>
          <p:nvPr/>
        </p:nvSpPr>
        <p:spPr>
          <a:xfrm>
            <a:off x="1377368" y="4165536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심볼릭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링크 접근 불가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6511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5C42B86-93E2-81F9-93EA-D62FC7D7931F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8" name="Google Shape;197;p28">
            <a:extLst>
              <a:ext uri="{FF2B5EF4-FFF2-40B4-BE49-F238E27FC236}">
                <a16:creationId xmlns:a16="http://schemas.microsoft.com/office/drawing/2014/main" id="{A141ED77-0563-1C8E-67BE-1BC10DBAD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148749"/>
              </p:ext>
            </p:extLst>
          </p:nvPr>
        </p:nvGraphicFramePr>
        <p:xfrm>
          <a:off x="1099812" y="1137683"/>
          <a:ext cx="6944376" cy="272484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안정화 버전 및 패치 적용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주기적으로 보안 패치를 적용하지 않을 경우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버전 취약점을 이용한 공격 또는 새로운 공격에 대한 침해 사고가 발생할 수 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fontAlgn="ctr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최신 패치를 적용하였을 경우</a:t>
                      </a:r>
                    </a:p>
                    <a:p>
                      <a:pPr fontAlgn="base" latinLnBrk="1"/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최신 패치를 적용하지 않았을 경우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FAB75BD-FD10-7E70-3EDD-8407C19D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Google Shape;344;p32">
            <a:extLst>
              <a:ext uri="{FF2B5EF4-FFF2-40B4-BE49-F238E27FC236}">
                <a16:creationId xmlns:a16="http://schemas.microsoft.com/office/drawing/2014/main" id="{874C7951-03A9-EC40-0672-A459307EAA47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86918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eet With Us at AWS Summit Seoul 2024! - WE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1" y="1103679"/>
            <a:ext cx="57599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2908q01vomqb2.cloudfront.net/7b52009b64fd0a2a49e6d8a939753077792b0554/2023/05/08/2023-aws-summit-seoul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65" y="1103679"/>
            <a:ext cx="608987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3DB47-A128-E84F-685B-E408513BC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7C2849-1534-8274-50F0-372F125FC49D}"/>
              </a:ext>
            </a:extLst>
          </p:cNvPr>
          <p:cNvSpPr/>
          <p:nvPr/>
        </p:nvSpPr>
        <p:spPr>
          <a:xfrm>
            <a:off x="1597946" y="4380254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매년 열리는 </a:t>
            </a:r>
            <a:r>
              <a:rPr lang="en-US" altLang="ko-KR" sz="1000" dirty="0">
                <a:latin typeface="+mn-ea"/>
                <a:ea typeface="+mn-ea"/>
              </a:rPr>
              <a:t>AWS Summit Seoul</a:t>
            </a:r>
            <a:endParaRPr lang="en-US" sz="1000" dirty="0">
              <a:latin typeface="+mn-ea"/>
              <a:ea typeface="+mn-ea"/>
            </a:endParaRPr>
          </a:p>
        </p:txBody>
      </p:sp>
      <p:sp>
        <p:nvSpPr>
          <p:cNvPr id="11" name="Google Shape;344;p32">
            <a:extLst>
              <a:ext uri="{FF2B5EF4-FFF2-40B4-BE49-F238E27FC236}">
                <a16:creationId xmlns:a16="http://schemas.microsoft.com/office/drawing/2014/main" id="{C99F857E-6F87-EF42-F51D-516D9823D816}"/>
              </a:ext>
            </a:extLst>
          </p:cNvPr>
          <p:cNvSpPr txBox="1">
            <a:spLocks/>
          </p:cNvSpPr>
          <p:nvPr/>
        </p:nvSpPr>
        <p:spPr>
          <a:xfrm>
            <a:off x="696374" y="501730"/>
            <a:ext cx="2039737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선정 배경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Google Shape;344;p32">
            <a:extLst>
              <a:ext uri="{FF2B5EF4-FFF2-40B4-BE49-F238E27FC236}">
                <a16:creationId xmlns:a16="http://schemas.microsoft.com/office/drawing/2014/main" id="{6418659A-FEE1-6C02-9085-DA241941FB88}"/>
              </a:ext>
            </a:extLst>
          </p:cNvPr>
          <p:cNvSpPr txBox="1">
            <a:spLocks/>
          </p:cNvSpPr>
          <p:nvPr/>
        </p:nvSpPr>
        <p:spPr>
          <a:xfrm>
            <a:off x="697555" y="246161"/>
            <a:ext cx="119386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02092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402" y="1177415"/>
            <a:ext cx="5929196" cy="29546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25FAAA0-EFC6-4C98-8E43-4A23A5341765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6B0D32-7C71-0371-22DF-1047EEFA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9" name="Google Shape;344;p32">
            <a:extLst>
              <a:ext uri="{FF2B5EF4-FFF2-40B4-BE49-F238E27FC236}">
                <a16:creationId xmlns:a16="http://schemas.microsoft.com/office/drawing/2014/main" id="{CE12FA6C-CBB2-5066-D448-2C8887C3D2FB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D9303A-A141-50F4-E397-4B22064F408C}"/>
              </a:ext>
            </a:extLst>
          </p:cNvPr>
          <p:cNvSpPr/>
          <p:nvPr/>
        </p:nvSpPr>
        <p:spPr>
          <a:xfrm>
            <a:off x="1459801" y="4132053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설치된 </a:t>
            </a:r>
            <a:r>
              <a:rPr lang="en-US" altLang="ko-KR" sz="1000" dirty="0">
                <a:latin typeface="+mn-ea"/>
                <a:ea typeface="+mn-ea"/>
              </a:rPr>
              <a:t>A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pache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버전 </a:t>
            </a:r>
            <a:r>
              <a:rPr lang="ko-KR" altLang="en-US" sz="1000" dirty="0">
                <a:latin typeface="+mn-ea"/>
                <a:ea typeface="+mn-ea"/>
              </a:rPr>
              <a:t>정보 진단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D49F7C-A329-89B0-1827-F8F62EA0EDDD}"/>
              </a:ext>
            </a:extLst>
          </p:cNvPr>
          <p:cNvSpPr/>
          <p:nvPr/>
        </p:nvSpPr>
        <p:spPr>
          <a:xfrm>
            <a:off x="1607402" y="1594251"/>
            <a:ext cx="3396860" cy="396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091053-A024-2A22-03A2-144EEE22274A}"/>
              </a:ext>
            </a:extLst>
          </p:cNvPr>
          <p:cNvGrpSpPr/>
          <p:nvPr/>
        </p:nvGrpSpPr>
        <p:grpSpPr>
          <a:xfrm>
            <a:off x="1399518" y="2090461"/>
            <a:ext cx="6344962" cy="1811266"/>
            <a:chOff x="1399518" y="2090461"/>
            <a:chExt cx="6344962" cy="181126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b="56614"/>
            <a:stretch/>
          </p:blipFill>
          <p:spPr>
            <a:xfrm>
              <a:off x="1399518" y="2090461"/>
              <a:ext cx="6344962" cy="181126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B9C4B3-E295-C014-B04A-F23394C95581}"/>
                </a:ext>
              </a:extLst>
            </p:cNvPr>
            <p:cNvSpPr/>
            <p:nvPr/>
          </p:nvSpPr>
          <p:spPr>
            <a:xfrm>
              <a:off x="4571998" y="2115093"/>
              <a:ext cx="2493819" cy="292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3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40" y="1190210"/>
            <a:ext cx="6653528" cy="34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0165"/>
          <a:stretch/>
        </p:blipFill>
        <p:spPr>
          <a:xfrm>
            <a:off x="1229940" y="1627435"/>
            <a:ext cx="3195968" cy="22936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1888" b="18598"/>
          <a:stretch/>
        </p:blipFill>
        <p:spPr>
          <a:xfrm>
            <a:off x="4090628" y="1518773"/>
            <a:ext cx="4209166" cy="30914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16DF110-132F-C30B-DD5F-69D9C8306D60}"/>
              </a:ext>
            </a:extLst>
          </p:cNvPr>
          <p:cNvSpPr/>
          <p:nvPr/>
        </p:nvSpPr>
        <p:spPr>
          <a:xfrm>
            <a:off x="684965" y="518682"/>
            <a:ext cx="286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웹 애플리케이션 취약점 수집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AC44FA-C631-A0CD-05F8-183515E47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5" name="Google Shape;344;p32">
            <a:extLst>
              <a:ext uri="{FF2B5EF4-FFF2-40B4-BE49-F238E27FC236}">
                <a16:creationId xmlns:a16="http://schemas.microsoft.com/office/drawing/2014/main" id="{098E5907-C527-A982-3C50-D47874C68A2A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pic>
        <p:nvPicPr>
          <p:cNvPr id="6" name="Picture 24" descr="Windows] OWASP ZAP 사용법">
            <a:extLst>
              <a:ext uri="{FF2B5EF4-FFF2-40B4-BE49-F238E27FC236}">
                <a16:creationId xmlns:a16="http://schemas.microsoft.com/office/drawing/2014/main" id="{04A04483-E114-546A-24AC-805DC7E5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55" y="729406"/>
            <a:ext cx="398388" cy="39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B65887-CBD8-5D17-2F83-0054ECC394C6}"/>
              </a:ext>
            </a:extLst>
          </p:cNvPr>
          <p:cNvSpPr txBox="1"/>
          <p:nvPr/>
        </p:nvSpPr>
        <p:spPr>
          <a:xfrm>
            <a:off x="4990551" y="666990"/>
            <a:ext cx="3584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OWASP</a:t>
            </a:r>
            <a:r>
              <a:rPr lang="en-US" altLang="ko-KR" dirty="0"/>
              <a:t>-ZAP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오픈 소스 웹 애플리케이션 보안 스캐너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9375C6-F8A6-5EC3-BD6B-DD07293B396F}"/>
              </a:ext>
            </a:extLst>
          </p:cNvPr>
          <p:cNvSpPr/>
          <p:nvPr/>
        </p:nvSpPr>
        <p:spPr>
          <a:xfrm>
            <a:off x="1127292" y="4624818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OWASP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-ZAP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툴을 활용한 웹 애플리케이션 취약점 스캐닝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52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4" descr="Crime, cyber, hacker icon - Download on Iconfinder">
            <a:extLst>
              <a:ext uri="{FF2B5EF4-FFF2-40B4-BE49-F238E27FC236}">
                <a16:creationId xmlns:a16="http://schemas.microsoft.com/office/drawing/2014/main" id="{57859531-BA7D-4420-E4D8-A48DFCF3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98" y="771726"/>
            <a:ext cx="1422830" cy="142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Notebook Sheet Isolated For Mockups Template, Paper, Notebook, Note PNG  Transparent Image and Clipart for Free Download">
            <a:extLst>
              <a:ext uri="{FF2B5EF4-FFF2-40B4-BE49-F238E27FC236}">
                <a16:creationId xmlns:a16="http://schemas.microsoft.com/office/drawing/2014/main" id="{BB306124-FA03-8C56-13A2-C48534C6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" y="426732"/>
            <a:ext cx="4647222" cy="46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82DFD9-1BCD-716A-6AC1-0849299DECBA}"/>
              </a:ext>
            </a:extLst>
          </p:cNvPr>
          <p:cNvSpPr/>
          <p:nvPr/>
        </p:nvSpPr>
        <p:spPr>
          <a:xfrm>
            <a:off x="1099071" y="1105260"/>
            <a:ext cx="2795286" cy="31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모의해킹</a:t>
            </a:r>
            <a:r>
              <a:rPr lang="ko-KR" altLang="en-US" b="1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시나리오</a:t>
            </a:r>
            <a:endParaRPr lang="en-US" altLang="ko-KR" b="1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대상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웹 애플리케이션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방법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- SQL </a:t>
            </a:r>
            <a:r>
              <a:rPr lang="ko-KR" altLang="en-US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인젝션으로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admin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계정에 로그인</a:t>
            </a: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 JavaScript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입력으로 </a:t>
            </a: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XSS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F72881-AB9A-3DF8-C678-C01E5C75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F645C7-2008-C0F4-7849-9AC98D1E832F}"/>
              </a:ext>
            </a:extLst>
          </p:cNvPr>
          <p:cNvSpPr/>
          <p:nvPr/>
        </p:nvSpPr>
        <p:spPr>
          <a:xfrm>
            <a:off x="689240" y="516299"/>
            <a:ext cx="3874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애플리케이션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시나리오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1" name="Google Shape;344;p32">
            <a:extLst>
              <a:ext uri="{FF2B5EF4-FFF2-40B4-BE49-F238E27FC236}">
                <a16:creationId xmlns:a16="http://schemas.microsoft.com/office/drawing/2014/main" id="{5BA5CB91-0C8D-FABA-5D00-ECD5513F4897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F116E4-062C-F231-E2F0-4908BC112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819" y="2571750"/>
            <a:ext cx="4260136" cy="193642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F8441B-64A1-41CA-D455-0FBDF3B13B65}"/>
              </a:ext>
            </a:extLst>
          </p:cNvPr>
          <p:cNvCxnSpPr>
            <a:cxnSpLocks/>
          </p:cNvCxnSpPr>
          <p:nvPr/>
        </p:nvCxnSpPr>
        <p:spPr>
          <a:xfrm>
            <a:off x="6554192" y="2078182"/>
            <a:ext cx="0" cy="648393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997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3F095C-9A07-47CB-E321-36E821D5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639" y="1006297"/>
            <a:ext cx="5598721" cy="36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7DF46E-E177-BC74-E8F1-0AFCE1E4738C}"/>
              </a:ext>
            </a:extLst>
          </p:cNvPr>
          <p:cNvSpPr/>
          <p:nvPr/>
        </p:nvSpPr>
        <p:spPr>
          <a:xfrm>
            <a:off x="690128" y="518130"/>
            <a:ext cx="3314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애플리케이션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479A05-94E8-54A3-44E4-9FC34961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8CA199F8-8DF1-480A-F7A3-43A5A6DB5C48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BC5D9C-E14D-0D3D-45D7-432C31A5277C}"/>
              </a:ext>
            </a:extLst>
          </p:cNvPr>
          <p:cNvSpPr/>
          <p:nvPr/>
        </p:nvSpPr>
        <p:spPr>
          <a:xfrm>
            <a:off x="2368296" y="3550176"/>
            <a:ext cx="4828033" cy="348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0CC9BA-20F6-15B3-DAC0-FE7B8B627ED2}"/>
              </a:ext>
            </a:extLst>
          </p:cNvPr>
          <p:cNvSpPr/>
          <p:nvPr/>
        </p:nvSpPr>
        <p:spPr>
          <a:xfrm>
            <a:off x="1670113" y="4590918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admin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계정의 비밀번호에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SQL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인젝션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수행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5991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25" y="1006297"/>
            <a:ext cx="6325550" cy="36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377EB0-3EAC-A603-A5A5-88C3701157D8}"/>
              </a:ext>
            </a:extLst>
          </p:cNvPr>
          <p:cNvSpPr/>
          <p:nvPr/>
        </p:nvSpPr>
        <p:spPr>
          <a:xfrm>
            <a:off x="690128" y="518130"/>
            <a:ext cx="3314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애플리케이션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1F7B6A-42F8-AAEE-7105-838FE6870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5" name="Google Shape;344;p32">
            <a:extLst>
              <a:ext uri="{FF2B5EF4-FFF2-40B4-BE49-F238E27FC236}">
                <a16:creationId xmlns:a16="http://schemas.microsoft.com/office/drawing/2014/main" id="{56F20BD8-B797-C4FF-6C76-9DE971A22952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EEFF37-803A-F142-B087-A550D5CB0DF4}"/>
              </a:ext>
            </a:extLst>
          </p:cNvPr>
          <p:cNvSpPr/>
          <p:nvPr/>
        </p:nvSpPr>
        <p:spPr>
          <a:xfrm>
            <a:off x="1953927" y="3092976"/>
            <a:ext cx="1173321" cy="710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38CA27-42E0-C90D-743C-9130C0E06FC1}"/>
              </a:ext>
            </a:extLst>
          </p:cNvPr>
          <p:cNvSpPr/>
          <p:nvPr/>
        </p:nvSpPr>
        <p:spPr>
          <a:xfrm>
            <a:off x="1304353" y="4625370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admin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계정에 로그인 성공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0428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076474" y="4586442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</a:rPr>
              <a:t>▶</a:t>
            </a:r>
            <a:r>
              <a:rPr lang="ko-KR" altLang="en-US" sz="1000" dirty="0"/>
              <a:t> 게시판에 </a:t>
            </a:r>
            <a:r>
              <a:rPr lang="en-US" altLang="ko-KR" sz="1000" dirty="0"/>
              <a:t>JavaScript </a:t>
            </a:r>
            <a:r>
              <a:rPr lang="ko-KR" altLang="en-US" sz="1000" dirty="0"/>
              <a:t>삽입하여 </a:t>
            </a:r>
            <a:r>
              <a:rPr lang="en-US" altLang="ko-KR" sz="1000" dirty="0" err="1"/>
              <a:t>XSS</a:t>
            </a:r>
            <a:r>
              <a:rPr lang="en-US" altLang="ko-KR" sz="1000" dirty="0"/>
              <a:t> </a:t>
            </a:r>
            <a:r>
              <a:rPr lang="ko-KR" altLang="en-US" sz="1000" dirty="0"/>
              <a:t>공격 수행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128" t="3386" r="4264" b="10871"/>
          <a:stretch/>
        </p:blipFill>
        <p:spPr>
          <a:xfrm>
            <a:off x="1148080" y="960577"/>
            <a:ext cx="6837680" cy="36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5C7FFE1-08EE-3AD1-6E2D-35AB62D681DE}"/>
              </a:ext>
            </a:extLst>
          </p:cNvPr>
          <p:cNvSpPr/>
          <p:nvPr/>
        </p:nvSpPr>
        <p:spPr>
          <a:xfrm>
            <a:off x="690128" y="518130"/>
            <a:ext cx="3314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애플리케이션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9B70D-3729-827D-DAB7-D9B7776BE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DCA70C76-27F7-F5BA-2D0B-775D02EE8E88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21A5CC-2511-4E51-D5D9-23C276C26665}"/>
              </a:ext>
            </a:extLst>
          </p:cNvPr>
          <p:cNvSpPr/>
          <p:nvPr/>
        </p:nvSpPr>
        <p:spPr>
          <a:xfrm>
            <a:off x="1952245" y="2412361"/>
            <a:ext cx="2235707" cy="303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60752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26" y="902194"/>
            <a:ext cx="6558779" cy="36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F6D2709-EA0A-30DB-F740-D8E4C6046637}"/>
              </a:ext>
            </a:extLst>
          </p:cNvPr>
          <p:cNvSpPr/>
          <p:nvPr/>
        </p:nvSpPr>
        <p:spPr>
          <a:xfrm>
            <a:off x="690128" y="518130"/>
            <a:ext cx="3314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애플리케이션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C45253-0E6D-418F-C3A9-DB03BCA91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5" name="Google Shape;344;p32">
            <a:extLst>
              <a:ext uri="{FF2B5EF4-FFF2-40B4-BE49-F238E27FC236}">
                <a16:creationId xmlns:a16="http://schemas.microsoft.com/office/drawing/2014/main" id="{1E716941-3427-86EA-34F3-58B5CA8624BE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E196F7-2F65-432F-50E5-3115EBB270F1}"/>
              </a:ext>
            </a:extLst>
          </p:cNvPr>
          <p:cNvSpPr/>
          <p:nvPr/>
        </p:nvSpPr>
        <p:spPr>
          <a:xfrm>
            <a:off x="3514624" y="2059704"/>
            <a:ext cx="1185392" cy="348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C7784A-DEDD-20DB-BCD8-5C4BC3648EE2}"/>
              </a:ext>
            </a:extLst>
          </p:cNvPr>
          <p:cNvSpPr/>
          <p:nvPr/>
        </p:nvSpPr>
        <p:spPr>
          <a:xfrm>
            <a:off x="1146411" y="4502967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스크립트 실행 성공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1914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97;p28">
            <a:extLst>
              <a:ext uri="{FF2B5EF4-FFF2-40B4-BE49-F238E27FC236}">
                <a16:creationId xmlns:a16="http://schemas.microsoft.com/office/drawing/2014/main" id="{E47E8B20-AC29-77FD-AE5A-78730B11E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46607"/>
              </p:ext>
            </p:extLst>
          </p:nvPr>
        </p:nvGraphicFramePr>
        <p:xfrm>
          <a:off x="1099812" y="1290083"/>
          <a:ext cx="6944376" cy="317442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SQL </a:t>
                      </a:r>
                      <a:r>
                        <a:rPr lang="ko-KR" altLang="en-US" sz="1200" b="1" u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인젝션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 공격 차단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SQL </a:t>
                      </a:r>
                      <a:r>
                        <a:rPr lang="ko-KR" alt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인젝션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 공격은 악의적인 사용자가 웹 애플리케이션의 입력란을 통해 악성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SQL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코드를 주입하여 데이터베이스를 조작하거나 중요한 정보를 유출할 수 있는 보안 취약점이다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이로 인해 개인정보 유출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데이터 무결성 위협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서비스 가용성 저하 등의 심각한 위험이 발생할 수 있으므로 방어가 필요하다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fontAlgn="ctr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임의로 작성된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SQL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쿼리 입력에 대한 검증이 이루어지는 경우</a:t>
                      </a:r>
                    </a:p>
                    <a:p>
                      <a:pPr fontAlgn="base" latinLnBrk="1"/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임의로 작성된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SQL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쿼리 입력에 대한 검증이 이루어지지 않는 경우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F2119-1EA9-EE23-4812-DC7828F195FA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DEAFF-D6F0-5C56-033D-A3698F46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8606A183-5479-71B4-8F8B-32A6E460BBC4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815831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917737"/>
            <a:ext cx="6400000" cy="36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9482" t="3754"/>
          <a:stretch/>
        </p:blipFill>
        <p:spPr>
          <a:xfrm>
            <a:off x="1609344" y="2304556"/>
            <a:ext cx="5925312" cy="448394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291971" y="4523932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</a:rPr>
              <a:t>▶</a:t>
            </a:r>
            <a:r>
              <a:rPr lang="ko-KR" altLang="en-US" sz="1000" dirty="0"/>
              <a:t> 취약한 소스코드 진단 </a:t>
            </a:r>
            <a:endParaRPr 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103DA0-E42B-872C-1AC0-BC0A7BE189B1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DBB893-5B00-21FF-14EC-60970C8D4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8" name="Google Shape;344;p32">
            <a:extLst>
              <a:ext uri="{FF2B5EF4-FFF2-40B4-BE49-F238E27FC236}">
                <a16:creationId xmlns:a16="http://schemas.microsoft.com/office/drawing/2014/main" id="{478F2703-614F-5FC1-19A5-DD7250AD0A3A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9B9599-4DE2-B675-5011-E23CA4BA1B85}"/>
              </a:ext>
            </a:extLst>
          </p:cNvPr>
          <p:cNvSpPr/>
          <p:nvPr/>
        </p:nvSpPr>
        <p:spPr>
          <a:xfrm>
            <a:off x="1372000" y="2776153"/>
            <a:ext cx="5083665" cy="3018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830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80690" y="4471563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</a:rPr>
              <a:t>▶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시큐어</a:t>
            </a:r>
            <a:r>
              <a:rPr lang="ko-KR" altLang="en-US" sz="1000" dirty="0"/>
              <a:t> 코딩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548"/>
          <a:stretch/>
        </p:blipFill>
        <p:spPr>
          <a:xfrm>
            <a:off x="1372000" y="1035286"/>
            <a:ext cx="6400000" cy="343627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BCF5DC2-C8E1-F2E4-6280-6DC7B6386DBC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8ECC0-B123-41AF-132E-8BEF17346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7" name="Google Shape;344;p32">
            <a:extLst>
              <a:ext uri="{FF2B5EF4-FFF2-40B4-BE49-F238E27FC236}">
                <a16:creationId xmlns:a16="http://schemas.microsoft.com/office/drawing/2014/main" id="{F0FA8E7B-2259-2333-3F10-AFBAF7FD89E2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188319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5BC1F4-1039-BA2E-C724-08EDF74BED0B}"/>
              </a:ext>
            </a:extLst>
          </p:cNvPr>
          <p:cNvSpPr txBox="1"/>
          <p:nvPr/>
        </p:nvSpPr>
        <p:spPr>
          <a:xfrm>
            <a:off x="971107" y="899848"/>
            <a:ext cx="720178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클라우드 보안 사고의 </a:t>
            </a:r>
            <a:r>
              <a:rPr lang="en-US" altLang="ko-KR" sz="1600" i="1" dirty="0">
                <a:latin typeface="+mn-ea"/>
                <a:ea typeface="+mn-ea"/>
              </a:rPr>
              <a:t> </a:t>
            </a:r>
            <a:r>
              <a:rPr lang="en-US" altLang="ko-KR" sz="4400" b="1" i="1" strike="noStrike" cap="none" dirty="0">
                <a:solidFill>
                  <a:srgbClr val="FF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80%</a:t>
            </a:r>
            <a:r>
              <a:rPr lang="en-US" altLang="ko-KR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이상이 </a:t>
            </a:r>
            <a:endParaRPr lang="en-US" altLang="ko-KR" sz="1600" i="1" dirty="0">
              <a:latin typeface="+mn-ea"/>
              <a:ea typeface="+mn-ea"/>
            </a:endParaRPr>
          </a:p>
          <a:p>
            <a:pPr algn="r"/>
            <a:r>
              <a:rPr lang="ko-KR" altLang="en-US" sz="4400" b="1" i="1" strike="noStrike" cap="none" dirty="0">
                <a:solidFill>
                  <a:schemeClr val="tx1"/>
                </a:solidFill>
                <a:effectLst/>
                <a:latin typeface="+mn-ea"/>
                <a:ea typeface="+mn-ea"/>
                <a:cs typeface="Arial"/>
                <a:sym typeface="Arial"/>
              </a:rPr>
              <a:t>설정 오류</a:t>
            </a:r>
            <a:r>
              <a:rPr lang="ko-KR" altLang="en-US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에 의한 것</a:t>
            </a:r>
            <a:r>
              <a:rPr lang="en-US" altLang="ko-KR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…</a:t>
            </a:r>
            <a:endParaRPr lang="ko-KR" altLang="en-US" sz="1600" i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AEA2A-65DD-1ECD-6669-F66A1AC327B9}"/>
              </a:ext>
            </a:extLst>
          </p:cNvPr>
          <p:cNvSpPr txBox="1"/>
          <p:nvPr/>
        </p:nvSpPr>
        <p:spPr>
          <a:xfrm>
            <a:off x="971108" y="3001087"/>
            <a:ext cx="72017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2025</a:t>
            </a:r>
            <a:r>
              <a:rPr lang="ko-KR" altLang="en-US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년까지 클라우드 보안 실패 사례의 </a:t>
            </a:r>
            <a:r>
              <a:rPr lang="en-US" altLang="ko-KR" sz="4400" b="1" i="1" strike="noStrike" cap="none" dirty="0">
                <a:solidFill>
                  <a:srgbClr val="FF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99%</a:t>
            </a:r>
            <a:r>
              <a:rPr lang="ko-KR" altLang="en-US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는 </a:t>
            </a:r>
            <a:endParaRPr lang="en-US" altLang="ko-KR" sz="1600" b="0" i="1" strike="noStrike" cap="none" dirty="0">
              <a:solidFill>
                <a:srgbClr val="000000"/>
              </a:solidFill>
              <a:effectLst/>
              <a:latin typeface="+mn-ea"/>
              <a:ea typeface="+mn-ea"/>
              <a:cs typeface="Arial"/>
              <a:sym typeface="Arial"/>
            </a:endParaRPr>
          </a:p>
          <a:p>
            <a:pPr algn="r"/>
            <a:r>
              <a:rPr lang="ko-KR" altLang="en-US" sz="4400" b="1" i="1" strike="noStrike" cap="none" dirty="0">
                <a:solidFill>
                  <a:schemeClr val="tx1"/>
                </a:solidFill>
                <a:effectLst/>
                <a:latin typeface="+mn-ea"/>
                <a:ea typeface="+mn-ea"/>
                <a:cs typeface="Arial"/>
                <a:sym typeface="Arial"/>
              </a:rPr>
              <a:t>고객사의 잘못</a:t>
            </a:r>
            <a:r>
              <a:rPr lang="ko-KR" altLang="en-US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에 의해 발생할 것</a:t>
            </a:r>
            <a:r>
              <a:rPr lang="en-US" altLang="ko-KR" sz="1600" b="0" i="1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…</a:t>
            </a:r>
            <a:endParaRPr lang="ko-KR" altLang="en-US" sz="1600" i="1" dirty="0">
              <a:latin typeface="+mn-ea"/>
              <a:ea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22C4131-4100-92F6-DD35-674432EE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26" name="Google Shape;344;p32">
            <a:extLst>
              <a:ext uri="{FF2B5EF4-FFF2-40B4-BE49-F238E27FC236}">
                <a16:creationId xmlns:a16="http://schemas.microsoft.com/office/drawing/2014/main" id="{8741867E-21C5-C617-06C8-ED04CBA8B853}"/>
              </a:ext>
            </a:extLst>
          </p:cNvPr>
          <p:cNvSpPr txBox="1">
            <a:spLocks/>
          </p:cNvSpPr>
          <p:nvPr/>
        </p:nvSpPr>
        <p:spPr>
          <a:xfrm>
            <a:off x="696374" y="501730"/>
            <a:ext cx="2039737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선정 배경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Google Shape;344;p32">
            <a:extLst>
              <a:ext uri="{FF2B5EF4-FFF2-40B4-BE49-F238E27FC236}">
                <a16:creationId xmlns:a16="http://schemas.microsoft.com/office/drawing/2014/main" id="{DFD4BB07-3E01-BF6C-7AF4-A6256A659F0B}"/>
              </a:ext>
            </a:extLst>
          </p:cNvPr>
          <p:cNvSpPr txBox="1">
            <a:spLocks/>
          </p:cNvSpPr>
          <p:nvPr/>
        </p:nvSpPr>
        <p:spPr>
          <a:xfrm>
            <a:off x="697555" y="246161"/>
            <a:ext cx="119386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D9416C-6385-6214-9343-FF00B9D4F71B}"/>
              </a:ext>
            </a:extLst>
          </p:cNvPr>
          <p:cNvSpPr txBox="1"/>
          <p:nvPr/>
        </p:nvSpPr>
        <p:spPr>
          <a:xfrm rot="5400000">
            <a:off x="4295543" y="2426745"/>
            <a:ext cx="79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. . .</a:t>
            </a:r>
            <a:endParaRPr lang="ko-KR" altLang="en-US" sz="3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BDE86E-B1CF-DE66-03D8-35A217DF4335}"/>
              </a:ext>
            </a:extLst>
          </p:cNvPr>
          <p:cNvSpPr/>
          <p:nvPr/>
        </p:nvSpPr>
        <p:spPr>
          <a:xfrm>
            <a:off x="971106" y="4447776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Gartner </a:t>
            </a:r>
            <a:r>
              <a:rPr lang="ko-KR" altLang="en-US" sz="1000" dirty="0">
                <a:latin typeface="+mn-ea"/>
                <a:ea typeface="+mn-ea"/>
              </a:rPr>
              <a:t>보고서 인용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2720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E3AA655-0B64-4B6E-E04D-4C9FCD412F16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4" name="Google Shape;197;p28">
            <a:extLst>
              <a:ext uri="{FF2B5EF4-FFF2-40B4-BE49-F238E27FC236}">
                <a16:creationId xmlns:a16="http://schemas.microsoft.com/office/drawing/2014/main" id="{295ADDAF-812D-44DC-93CD-38A72DB79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600183"/>
              </p:ext>
            </p:extLst>
          </p:nvPr>
        </p:nvGraphicFramePr>
        <p:xfrm>
          <a:off x="1099812" y="1290083"/>
          <a:ext cx="6944376" cy="3415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200" b="1" u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XSS</a:t>
                      </a:r>
                      <a:r>
                        <a:rPr lang="en-US" altLang="ko-KR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공격 차단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8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XSS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(Cross-Site Scripting)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공격은 악의적인 사용자가 웹 애플리케이션에 악성 스크립트를 삽입하여 다른 사용자의 브라우저에서 실행되도록 하는 공격이다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이로 인해 공격자는 사용자의 세션 쿠키를 탈취하거나 사용자의 웹 페이지에 악의적인 콘텐츠를 주입할 수 있으며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이를 통해 정보 유출이나 사용자의 프라이버시 침해 등의 위험이 발생할 수 있으므로 차단해야 한다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XSS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공격을 시도하는 악성 스크립트가 실행되지 않는 경우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fontAlgn="base" latinLnBrk="1"/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취약기준</a:t>
                      </a:r>
                      <a:endParaRPr lang="ko-KR" altLang="en-US" sz="1200" b="1" i="0" u="none" strike="noStrike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XSS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공격을 시도하는 악성 스크립트가 실행되는 경우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7DE66A3-19A4-377A-CF61-F6265595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4C8596A7-2792-57D4-EC18-4A54F4984E22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2412100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3F095C-9A07-47CB-E321-36E821D5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pic>
        <p:nvPicPr>
          <p:cNvPr id="1026" name="Picture 2" descr="https://cdn.invicti.com/statics/img/drive/swki6cgr42yuvk_33mjbu8p3gbkopcnbk1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8" b="23174"/>
          <a:stretch/>
        </p:blipFill>
        <p:spPr bwMode="auto">
          <a:xfrm>
            <a:off x="976906" y="1204976"/>
            <a:ext cx="355337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06" y="2848879"/>
            <a:ext cx="7330442" cy="2698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06" y="3538802"/>
            <a:ext cx="7330442" cy="978166"/>
          </a:xfrm>
          <a:prstGeom prst="rect">
            <a:avLst/>
          </a:prstGeom>
        </p:spPr>
      </p:pic>
      <p:pic>
        <p:nvPicPr>
          <p:cNvPr id="2050" name="Picture 2" descr="OWASP ModSecurity Core Rule Set | OWASP Foundation">
            <a:extLst>
              <a:ext uri="{FF2B5EF4-FFF2-40B4-BE49-F238E27FC236}">
                <a16:creationId xmlns:a16="http://schemas.microsoft.com/office/drawing/2014/main" id="{54F33206-17A2-D45F-2F80-09D2536F5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37" y="946363"/>
            <a:ext cx="2635518" cy="132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FB7B32C-DFCB-548F-2AC0-4E15B7F88A6F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5" name="Google Shape;344;p32">
            <a:extLst>
              <a:ext uri="{FF2B5EF4-FFF2-40B4-BE49-F238E27FC236}">
                <a16:creationId xmlns:a16="http://schemas.microsoft.com/office/drawing/2014/main" id="{794EB2DB-7011-A49B-D057-F7210AF96FDB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A0D213-F21F-9958-9DC7-93010BE784EB}"/>
              </a:ext>
            </a:extLst>
          </p:cNvPr>
          <p:cNvSpPr/>
          <p:nvPr/>
        </p:nvSpPr>
        <p:spPr>
          <a:xfrm>
            <a:off x="976907" y="4261104"/>
            <a:ext cx="1583414" cy="250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56A5A2-6EEA-8916-4375-299BDC8D50D4}"/>
              </a:ext>
            </a:extLst>
          </p:cNvPr>
          <p:cNvSpPr/>
          <p:nvPr/>
        </p:nvSpPr>
        <p:spPr>
          <a:xfrm>
            <a:off x="898304" y="4512012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</a:rPr>
              <a:t>▶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ModSecurity</a:t>
            </a:r>
            <a:r>
              <a:rPr lang="en-US" altLang="ko-KR" sz="1000" dirty="0"/>
              <a:t> </a:t>
            </a:r>
            <a:r>
              <a:rPr lang="ko-KR" altLang="en-US" sz="1000" dirty="0"/>
              <a:t>탐지 및 차단 기능 </a:t>
            </a:r>
            <a:r>
              <a:rPr lang="en-US" altLang="ko-KR" sz="1000" dirty="0"/>
              <a:t>On</a:t>
            </a:r>
            <a:endParaRPr 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75AF35-B66E-9881-E4DC-AFA2412FDC79}"/>
              </a:ext>
            </a:extLst>
          </p:cNvPr>
          <p:cNvSpPr/>
          <p:nvPr/>
        </p:nvSpPr>
        <p:spPr>
          <a:xfrm>
            <a:off x="898304" y="3106571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</a:rPr>
              <a:t>▶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ModSecurity</a:t>
            </a:r>
            <a:r>
              <a:rPr lang="en-US" altLang="ko-KR" sz="1000" dirty="0"/>
              <a:t> </a:t>
            </a:r>
            <a:r>
              <a:rPr lang="ko-KR" altLang="en-US" sz="1000" dirty="0"/>
              <a:t>설치</a:t>
            </a:r>
            <a:endParaRPr 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093EAA-5E26-D800-B2ED-BE69D5913FC4}"/>
              </a:ext>
            </a:extLst>
          </p:cNvPr>
          <p:cNvSpPr/>
          <p:nvPr/>
        </p:nvSpPr>
        <p:spPr>
          <a:xfrm>
            <a:off x="910404" y="2294621"/>
            <a:ext cx="31129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</a:rPr>
              <a:t>▶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ModSecurity</a:t>
            </a:r>
            <a:r>
              <a:rPr lang="en-US" altLang="ko-KR" sz="1000" dirty="0"/>
              <a:t> </a:t>
            </a:r>
            <a:r>
              <a:rPr lang="ko-KR" altLang="en-US" sz="1000" dirty="0"/>
              <a:t>오픈 소스 웹 애플리케이션 방화벽</a:t>
            </a:r>
            <a:endParaRPr 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1D9A94-3342-2093-2191-779640C769C8}"/>
              </a:ext>
            </a:extLst>
          </p:cNvPr>
          <p:cNvSpPr/>
          <p:nvPr/>
        </p:nvSpPr>
        <p:spPr>
          <a:xfrm>
            <a:off x="5303137" y="2320617"/>
            <a:ext cx="31129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</a:rPr>
              <a:t>▶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OWASP</a:t>
            </a:r>
            <a:r>
              <a:rPr lang="ko-KR" altLang="en-US" sz="1000" dirty="0"/>
              <a:t> 주요 탐지 룰 세트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29430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46" descr="Instance instance icon for the Amazon EC2 service.">
            <a:extLst>
              <a:ext uri="{FF2B5EF4-FFF2-40B4-BE49-F238E27FC236}">
                <a16:creationId xmlns:a16="http://schemas.microsoft.com/office/drawing/2014/main" id="{E206B8D0-EEA9-D0EC-2965-1D609BA3D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1312" y="2419360"/>
            <a:ext cx="815526" cy="8155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8D4258-F081-2B74-7157-AAB4DD070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971" y="2629123"/>
            <a:ext cx="318208" cy="396000"/>
          </a:xfrm>
          <a:prstGeom prst="rect">
            <a:avLst/>
          </a:prstGeom>
        </p:spPr>
      </p:pic>
      <p:grpSp>
        <p:nvGrpSpPr>
          <p:cNvPr id="3" name="Group 9" descr="Public subnet group.">
            <a:extLst>
              <a:ext uri="{FF2B5EF4-FFF2-40B4-BE49-F238E27FC236}">
                <a16:creationId xmlns:a16="http://schemas.microsoft.com/office/drawing/2014/main" id="{8C59022C-418A-0DB4-26D0-633125909ED9}"/>
              </a:ext>
            </a:extLst>
          </p:cNvPr>
          <p:cNvGrpSpPr/>
          <p:nvPr/>
        </p:nvGrpSpPr>
        <p:grpSpPr>
          <a:xfrm>
            <a:off x="2536941" y="1676545"/>
            <a:ext cx="5189739" cy="2242528"/>
            <a:chOff x="6147453" y="2618864"/>
            <a:chExt cx="5189739" cy="2193894"/>
          </a:xfrm>
        </p:grpSpPr>
        <p:sp>
          <p:nvSpPr>
            <p:cNvPr id="5" name="Rectangle 73">
              <a:extLst>
                <a:ext uri="{FF2B5EF4-FFF2-40B4-BE49-F238E27FC236}">
                  <a16:creationId xmlns:a16="http://schemas.microsoft.com/office/drawing/2014/main" id="{C8E82F03-D74A-56D0-B9BC-65A8AA56E4D1}"/>
                </a:ext>
              </a:extLst>
            </p:cNvPr>
            <p:cNvSpPr/>
            <p:nvPr/>
          </p:nvSpPr>
          <p:spPr>
            <a:xfrm>
              <a:off x="6147453" y="2618864"/>
              <a:ext cx="5189739" cy="2193894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8" name="Graphic 74" descr="Public subnet group icon. ">
              <a:extLst>
                <a:ext uri="{FF2B5EF4-FFF2-40B4-BE49-F238E27FC236}">
                  <a16:creationId xmlns:a16="http://schemas.microsoft.com/office/drawing/2014/main" id="{17C8A309-04C1-32EB-BB0E-14F8E8A5F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085" b="1085"/>
            <a:stretch/>
          </p:blipFill>
          <p:spPr>
            <a:xfrm>
              <a:off x="6147454" y="2622913"/>
              <a:ext cx="381600" cy="373324"/>
            </a:xfrm>
            <a:prstGeom prst="rect">
              <a:avLst/>
            </a:prstGeom>
          </p:spPr>
        </p:pic>
      </p:grpSp>
      <p:sp>
        <p:nvSpPr>
          <p:cNvPr id="9" name="TextBox 40">
            <a:extLst>
              <a:ext uri="{FF2B5EF4-FFF2-40B4-BE49-F238E27FC236}">
                <a16:creationId xmlns:a16="http://schemas.microsoft.com/office/drawing/2014/main" id="{9A2298B9-1A74-BCE9-4D87-0F7BADA70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45" y="3249529"/>
            <a:ext cx="1146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400" dirty="0">
                <a:latin typeface="+mn-ea"/>
                <a:cs typeface="Arial" panose="020B0604020202020204" pitchFamily="34" charset="0"/>
              </a:rPr>
              <a:t>취약한 인스턴스</a:t>
            </a:r>
            <a:endParaRPr lang="en-US" altLang="en-US" sz="1400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4" name="Graphic 46" descr="Instance instance icon for the Amazon EC2 service.">
            <a:extLst>
              <a:ext uri="{FF2B5EF4-FFF2-40B4-BE49-F238E27FC236}">
                <a16:creationId xmlns:a16="http://schemas.microsoft.com/office/drawing/2014/main" id="{6CD8AE42-197E-888A-B112-E2026F159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6261" y="2419360"/>
            <a:ext cx="815526" cy="815526"/>
          </a:xfrm>
          <a:prstGeom prst="rect">
            <a:avLst/>
          </a:prstGeom>
        </p:spPr>
      </p:pic>
      <p:pic>
        <p:nvPicPr>
          <p:cNvPr id="15" name="Picture 14" descr="Crime, cyber, hacker icon - Download on Iconfinder">
            <a:extLst>
              <a:ext uri="{FF2B5EF4-FFF2-40B4-BE49-F238E27FC236}">
                <a16:creationId xmlns:a16="http://schemas.microsoft.com/office/drawing/2014/main" id="{A4EDC90E-7CDC-16AA-1B94-D55474B1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" y="2270154"/>
            <a:ext cx="1093758" cy="109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27A2E64-01F2-CBCE-13FF-7632A5F36D9C}"/>
              </a:ext>
            </a:extLst>
          </p:cNvPr>
          <p:cNvCxnSpPr>
            <a:cxnSpLocks/>
          </p:cNvCxnSpPr>
          <p:nvPr/>
        </p:nvCxnSpPr>
        <p:spPr>
          <a:xfrm>
            <a:off x="1768473" y="2888640"/>
            <a:ext cx="1247865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FB606F4-6F1E-05FF-C0B4-C021D8446084}"/>
              </a:ext>
            </a:extLst>
          </p:cNvPr>
          <p:cNvCxnSpPr>
            <a:cxnSpLocks/>
          </p:cNvCxnSpPr>
          <p:nvPr/>
        </p:nvCxnSpPr>
        <p:spPr>
          <a:xfrm>
            <a:off x="3948067" y="2894299"/>
            <a:ext cx="2525885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Install nmap on Linux | Snap Store">
            <a:extLst>
              <a:ext uri="{FF2B5EF4-FFF2-40B4-BE49-F238E27FC236}">
                <a16:creationId xmlns:a16="http://schemas.microsoft.com/office/drawing/2014/main" id="{0ACACC57-921D-8F23-4197-77A6E08F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164" y="206629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40">
            <a:extLst>
              <a:ext uri="{FF2B5EF4-FFF2-40B4-BE49-F238E27FC236}">
                <a16:creationId xmlns:a16="http://schemas.microsoft.com/office/drawing/2014/main" id="{57B84E8B-55AA-500B-7908-0E397356B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3934" y="2938640"/>
            <a:ext cx="11464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dirty="0">
                <a:latin typeface="+mn-ea"/>
                <a:cs typeface="Arial" panose="020B0604020202020204" pitchFamily="34" charset="0"/>
              </a:rPr>
              <a:t>포트 스캐닝</a:t>
            </a:r>
            <a:r>
              <a:rPr lang="en-US" altLang="en-US" dirty="0">
                <a:latin typeface="+mn-ea"/>
                <a:cs typeface="Arial" panose="020B0604020202020204" pitchFamily="34" charset="0"/>
              </a:rPr>
              <a:t> </a:t>
            </a:r>
            <a:endParaRPr lang="en-US" altLang="en-US" sz="1400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2" name="Picture 2" descr="호스팅된 MySQL - Amazon RDS for MySQL - AWS">
            <a:extLst>
              <a:ext uri="{FF2B5EF4-FFF2-40B4-BE49-F238E27FC236}">
                <a16:creationId xmlns:a16="http://schemas.microsoft.com/office/drawing/2014/main" id="{803E46E3-C615-CD9A-C17C-99CEE108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53" y="2090020"/>
            <a:ext cx="636364" cy="32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cdn-icons-png.flaticon.com/512/59/59137.png">
            <a:extLst>
              <a:ext uri="{FF2B5EF4-FFF2-40B4-BE49-F238E27FC236}">
                <a16:creationId xmlns:a16="http://schemas.microsoft.com/office/drawing/2014/main" id="{DFBFFE9E-2C38-CFDA-1C97-A4ECAD08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358" y="2614559"/>
            <a:ext cx="441688" cy="4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1" descr="AWS Cloud group with AWS logo.">
            <a:extLst>
              <a:ext uri="{FF2B5EF4-FFF2-40B4-BE49-F238E27FC236}">
                <a16:creationId xmlns:a16="http://schemas.microsoft.com/office/drawing/2014/main" id="{A32FB4AB-259F-2884-7DEF-5C0298749DDF}"/>
              </a:ext>
            </a:extLst>
          </p:cNvPr>
          <p:cNvGrpSpPr/>
          <p:nvPr/>
        </p:nvGrpSpPr>
        <p:grpSpPr>
          <a:xfrm>
            <a:off x="1980152" y="1224427"/>
            <a:ext cx="6094000" cy="3155549"/>
            <a:chOff x="355599" y="1512745"/>
            <a:chExt cx="7182741" cy="3384787"/>
          </a:xfrm>
        </p:grpSpPr>
        <p:sp>
          <p:nvSpPr>
            <p:cNvPr id="25" name="Rectangle 54">
              <a:extLst>
                <a:ext uri="{FF2B5EF4-FFF2-40B4-BE49-F238E27FC236}">
                  <a16:creationId xmlns:a16="http://schemas.microsoft.com/office/drawing/2014/main" id="{9F924FC5-C618-EB37-01B3-76CAB31A3F1B}"/>
                </a:ext>
              </a:extLst>
            </p:cNvPr>
            <p:cNvSpPr/>
            <p:nvPr/>
          </p:nvSpPr>
          <p:spPr>
            <a:xfrm>
              <a:off x="355599" y="1512745"/>
              <a:ext cx="7182741" cy="338478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AWS Cloud - Seoul Region</a:t>
              </a:r>
            </a:p>
          </p:txBody>
        </p:sp>
        <p:pic>
          <p:nvPicPr>
            <p:cNvPr id="26" name="Graphic 55" descr="AWS Cloud group icon with AWS logo.">
              <a:extLst>
                <a:ext uri="{FF2B5EF4-FFF2-40B4-BE49-F238E27FC236}">
                  <a16:creationId xmlns:a16="http://schemas.microsoft.com/office/drawing/2014/main" id="{D8D049D8-ABC2-3645-8BF0-4B72C2954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55599" y="1512745"/>
              <a:ext cx="449776" cy="44977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65C970-4273-1FAF-5903-8E47F4E35355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취약점 수집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C1477D1-BBD1-8E05-C26E-41C75EFF3E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29" name="Google Shape;344;p32">
            <a:extLst>
              <a:ext uri="{FF2B5EF4-FFF2-40B4-BE49-F238E27FC236}">
                <a16:creationId xmlns:a16="http://schemas.microsoft.com/office/drawing/2014/main" id="{FAB45E60-9EB4-C3C8-3894-0BBB23BDC81A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3328871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3F095C-9A07-47CB-E321-36E821D5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pic>
        <p:nvPicPr>
          <p:cNvPr id="3" name="Picture 8" descr="Notebook Sheet Isolated For Mockups Template, Paper, Notebook, Note PNG  Transparent Image and Clipart for Free Download">
            <a:extLst>
              <a:ext uri="{FF2B5EF4-FFF2-40B4-BE49-F238E27FC236}">
                <a16:creationId xmlns:a16="http://schemas.microsoft.com/office/drawing/2014/main" id="{478FF84B-4B6B-0A71-A15E-F1E22F76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7" y="403132"/>
            <a:ext cx="4987894" cy="49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31421DA-145E-2FBE-EDC0-B4ECA631D590}"/>
              </a:ext>
            </a:extLst>
          </p:cNvPr>
          <p:cNvSpPr/>
          <p:nvPr/>
        </p:nvSpPr>
        <p:spPr>
          <a:xfrm>
            <a:off x="1334851" y="993676"/>
            <a:ext cx="2795286" cy="397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모의해킹</a:t>
            </a:r>
            <a:r>
              <a:rPr lang="ko-KR" altLang="en-US" b="1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시나리오</a:t>
            </a: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대상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데이터베이스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방법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- hydra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툴로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SSH brute force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공격 수행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-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발견한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password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로 오픈 웹서버 인스턴스에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SSH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접속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데이터베이스 정보 탈취하여 </a:t>
            </a:r>
            <a:endParaRPr lang="en-US" altLang="ko-KR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RDS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에 침투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RDS</a:t>
            </a:r>
            <a:r>
              <a:rPr lang="en-US" altLang="ko-KR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92929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내부 데이터 탈취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292929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D293F9-E8AF-2C2E-C301-C35EDD3A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9B4EBF7-9ED2-77E2-F98C-2B1E1477951D}"/>
              </a:ext>
            </a:extLst>
          </p:cNvPr>
          <p:cNvSpPr/>
          <p:nvPr/>
        </p:nvSpPr>
        <p:spPr>
          <a:xfrm>
            <a:off x="697554" y="516299"/>
            <a:ext cx="3167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시나리오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1" name="Google Shape;344;p32">
            <a:extLst>
              <a:ext uri="{FF2B5EF4-FFF2-40B4-BE49-F238E27FC236}">
                <a16:creationId xmlns:a16="http://schemas.microsoft.com/office/drawing/2014/main" id="{77D895CF-84C4-7171-123D-F228710AB902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98E5777-0811-E34A-6362-CFF2BAA4C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245" y="1460371"/>
            <a:ext cx="576000" cy="57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BACA9-F632-E2B2-D2DC-C4792F9A0897}"/>
              </a:ext>
            </a:extLst>
          </p:cNvPr>
          <p:cNvSpPr txBox="1"/>
          <p:nvPr/>
        </p:nvSpPr>
        <p:spPr>
          <a:xfrm>
            <a:off x="6127120" y="1797233"/>
            <a:ext cx="1162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Hydra</a:t>
            </a:r>
            <a:endParaRPr lang="ko-KR" altLang="en-US" sz="1050" dirty="0"/>
          </a:p>
        </p:txBody>
      </p:sp>
      <p:pic>
        <p:nvPicPr>
          <p:cNvPr id="15" name="Graphic 46" descr="Instance instance icon for the Amazon EC2 service.">
            <a:extLst>
              <a:ext uri="{FF2B5EF4-FFF2-40B4-BE49-F238E27FC236}">
                <a16:creationId xmlns:a16="http://schemas.microsoft.com/office/drawing/2014/main" id="{F31F98C0-7573-257A-16D5-A64E70B6F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1466" y="1680947"/>
            <a:ext cx="815526" cy="815526"/>
          </a:xfrm>
          <a:prstGeom prst="rect">
            <a:avLst/>
          </a:prstGeom>
        </p:spPr>
      </p:pic>
      <p:pic>
        <p:nvPicPr>
          <p:cNvPr id="17" name="Picture 6" descr="https://cdn-icons-png.flaticon.com/512/59/59137.png">
            <a:extLst>
              <a:ext uri="{FF2B5EF4-FFF2-40B4-BE49-F238E27FC236}">
                <a16:creationId xmlns:a16="http://schemas.microsoft.com/office/drawing/2014/main" id="{F8E343E6-952A-0059-15FE-7ABA502F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63" y="1876146"/>
            <a:ext cx="441688" cy="4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rime, cyber, hacker icon - Download on Iconfinder">
            <a:extLst>
              <a:ext uri="{FF2B5EF4-FFF2-40B4-BE49-F238E27FC236}">
                <a16:creationId xmlns:a16="http://schemas.microsoft.com/office/drawing/2014/main" id="{66A5CB42-205C-EC5E-7478-E527C7BE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30" y="1477992"/>
            <a:ext cx="1093758" cy="109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EEC88E-36BF-9E31-99C4-F0E27431F8FE}"/>
              </a:ext>
            </a:extLst>
          </p:cNvPr>
          <p:cNvCxnSpPr>
            <a:cxnSpLocks/>
          </p:cNvCxnSpPr>
          <p:nvPr/>
        </p:nvCxnSpPr>
        <p:spPr>
          <a:xfrm>
            <a:off x="5619404" y="2096478"/>
            <a:ext cx="1936865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DC7078-D7F1-A23A-E280-0CA92AA46C84}"/>
              </a:ext>
            </a:extLst>
          </p:cNvPr>
          <p:cNvSpPr txBox="1"/>
          <p:nvPr/>
        </p:nvSpPr>
        <p:spPr>
          <a:xfrm>
            <a:off x="5776819" y="2157624"/>
            <a:ext cx="161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SSH</a:t>
            </a:r>
            <a:r>
              <a:rPr lang="ko-KR" altLang="en-US" sz="1200" dirty="0"/>
              <a:t> </a:t>
            </a:r>
            <a:r>
              <a:rPr lang="en-US" altLang="ko-KR" sz="1200" dirty="0"/>
              <a:t>Brute</a:t>
            </a:r>
            <a:r>
              <a:rPr lang="ko-KR" altLang="en-US" sz="1200" dirty="0"/>
              <a:t> </a:t>
            </a:r>
            <a:r>
              <a:rPr lang="en-US" altLang="ko-KR" sz="1200" dirty="0"/>
              <a:t>Force</a:t>
            </a:r>
            <a:endParaRPr lang="ko-KR" altLang="en-US" sz="12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A91CCEE-793A-39A3-62CA-34955DA41171}"/>
              </a:ext>
            </a:extLst>
          </p:cNvPr>
          <p:cNvCxnSpPr>
            <a:cxnSpLocks/>
          </p:cNvCxnSpPr>
          <p:nvPr/>
        </p:nvCxnSpPr>
        <p:spPr>
          <a:xfrm>
            <a:off x="8108407" y="2627635"/>
            <a:ext cx="0" cy="83127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E4149FE8-D7C9-032F-735F-B18913F5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784407" y="3590069"/>
            <a:ext cx="648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6015FCF-61B1-EF74-10EC-A0B80FDE5A8A}"/>
              </a:ext>
            </a:extLst>
          </p:cNvPr>
          <p:cNvCxnSpPr>
            <a:cxnSpLocks/>
          </p:cNvCxnSpPr>
          <p:nvPr/>
        </p:nvCxnSpPr>
        <p:spPr>
          <a:xfrm flipH="1" flipV="1">
            <a:off x="5619404" y="2571750"/>
            <a:ext cx="2082062" cy="1210541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1" name="그림 320">
            <a:extLst>
              <a:ext uri="{FF2B5EF4-FFF2-40B4-BE49-F238E27FC236}">
                <a16:creationId xmlns:a16="http://schemas.microsoft.com/office/drawing/2014/main" id="{A234D34A-2C0B-EB7E-64A5-CFBCA538BF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2745" y="288532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5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DFAB1E8-03EA-43C9-957D-ED545F4A760F}"/>
              </a:ext>
            </a:extLst>
          </p:cNvPr>
          <p:cNvSpPr/>
          <p:nvPr/>
        </p:nvSpPr>
        <p:spPr>
          <a:xfrm>
            <a:off x="690128" y="518130"/>
            <a:ext cx="3314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모의해킹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2B63E1-4B94-CA49-883C-E1A22804D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5" name="Google Shape;344;p32">
            <a:extLst>
              <a:ext uri="{FF2B5EF4-FFF2-40B4-BE49-F238E27FC236}">
                <a16:creationId xmlns:a16="http://schemas.microsoft.com/office/drawing/2014/main" id="{BFCE4EC8-0CC9-2763-14C3-82DB8820A049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37970-6578-DB4F-9D5E-B8D8064BB208}"/>
              </a:ext>
            </a:extLst>
          </p:cNvPr>
          <p:cNvSpPr/>
          <p:nvPr/>
        </p:nvSpPr>
        <p:spPr>
          <a:xfrm>
            <a:off x="988470" y="4743457"/>
            <a:ext cx="622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▶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데이터베이스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모의해킹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/>
                <a:sym typeface="Arial"/>
              </a:rPr>
              <a:t> 시연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8" name="미디어1 (1)">
            <a:hlinkClick r:id="" action="ppaction://media"/>
            <a:extLst>
              <a:ext uri="{FF2B5EF4-FFF2-40B4-BE49-F238E27FC236}">
                <a16:creationId xmlns:a16="http://schemas.microsoft.com/office/drawing/2014/main" id="{E2088DC7-AD6E-81D3-A2D6-779F3B274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065" y="863981"/>
            <a:ext cx="6883870" cy="38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C7E1D5B-E7EA-DCA9-2D8A-B4661AE31BD4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4" name="Google Shape;197;p28">
            <a:extLst>
              <a:ext uri="{FF2B5EF4-FFF2-40B4-BE49-F238E27FC236}">
                <a16:creationId xmlns:a16="http://schemas.microsoft.com/office/drawing/2014/main" id="{D49B953E-F7C9-DBDC-1457-7360558E1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445619"/>
              </p:ext>
            </p:extLst>
          </p:nvPr>
        </p:nvGraphicFramePr>
        <p:xfrm>
          <a:off x="1099812" y="1145303"/>
          <a:ext cx="6944376" cy="29610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취약한 패스워드 사용제한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7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패스워드가 계정명과 동일하거나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Default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패스워드를 사용하는 경우 비인가자가 쉽게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root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계정에 접근할 위험이 있고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접근 시 심각한 침해 사고를 일으킬 가능성이 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fontAlgn="ctr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기관 정책에 맞게 패스워드 복잡도 설정이 적용되어 있는 경우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fontAlgn="ctr" latinLnBrk="1"/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기관 정책에 맞게 패스워드 복잡도 설정이 적용되어 있지 않은 경우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4DEF773-E831-A601-BB33-75FC65A6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5122519E-7B8D-D5C4-D953-A8C40E59C705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578989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A58BE-1FD0-828E-7E00-62E08FEC1B21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5" name="Google Shape;197;p28">
            <a:extLst>
              <a:ext uri="{FF2B5EF4-FFF2-40B4-BE49-F238E27FC236}">
                <a16:creationId xmlns:a16="http://schemas.microsoft.com/office/drawing/2014/main" id="{8054E895-75B4-8A0A-C24C-18844779C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404044"/>
              </p:ext>
            </p:extLst>
          </p:nvPr>
        </p:nvGraphicFramePr>
        <p:xfrm>
          <a:off x="1099812" y="1145303"/>
          <a:ext cx="6944376" cy="29001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root 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계정 접근 제한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7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root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계정으로의 접근을 제한하는 것은 시스템 보안을 강화하고 권한 오용을 방지하는 중요한 조치이다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이는 잘못된 명령어 실행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권한 상승 추적 가능성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악의적인 공격 방지 등 다양한 보안 측면에서 중요하다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r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oot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계정 접근을 제한한 경우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fontAlgn="base" latinLnBrk="1"/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취약기준</a:t>
                      </a:r>
                      <a:endParaRPr lang="ko-KR" altLang="en-US" sz="1200" b="1" i="0" u="none" strike="noStrike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r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oot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계정 접근을 제한하지 않은 경우 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9521728-A553-AC22-8B4A-6B6AAF139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7" name="Google Shape;344;p32">
            <a:extLst>
              <a:ext uri="{FF2B5EF4-FFF2-40B4-BE49-F238E27FC236}">
                <a16:creationId xmlns:a16="http://schemas.microsoft.com/office/drawing/2014/main" id="{DB11C0A6-60C4-500E-F9A5-9E0EA2116C00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4012744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059" y="1774265"/>
            <a:ext cx="6379882" cy="15949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7F4CA4-F2B1-AB95-DE98-0F03CB653F69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FB747E-8DC6-0B8F-1130-C96A2E3C6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5" name="Google Shape;344;p32">
            <a:extLst>
              <a:ext uri="{FF2B5EF4-FFF2-40B4-BE49-F238E27FC236}">
                <a16:creationId xmlns:a16="http://schemas.microsoft.com/office/drawing/2014/main" id="{B6119AF0-3FD1-5097-5058-C8FB8649A3B8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5DDF35-12BD-A936-915E-E92AA2B64916}"/>
              </a:ext>
            </a:extLst>
          </p:cNvPr>
          <p:cNvSpPr/>
          <p:nvPr/>
        </p:nvSpPr>
        <p:spPr>
          <a:xfrm>
            <a:off x="1268300" y="3369235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root </a:t>
            </a:r>
            <a:r>
              <a:rPr lang="ko-KR" altLang="en-US" sz="1000" dirty="0">
                <a:latin typeface="+mn-ea"/>
                <a:ea typeface="+mn-ea"/>
              </a:rPr>
              <a:t>계정을 </a:t>
            </a:r>
            <a:r>
              <a:rPr lang="en-US" altLang="ko-KR" sz="1000" dirty="0" err="1">
                <a:latin typeface="+mn-ea"/>
                <a:ea typeface="+mn-ea"/>
              </a:rPr>
              <a:t>usermod</a:t>
            </a:r>
            <a:r>
              <a:rPr lang="ko-KR" altLang="en-US" sz="1000" dirty="0">
                <a:latin typeface="+mn-ea"/>
                <a:ea typeface="+mn-ea"/>
              </a:rPr>
              <a:t> 명령어로 잠금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0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D3872D8-EE16-5D3D-7899-4F1AEC7D3B1B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4" name="Google Shape;197;p28">
            <a:extLst>
              <a:ext uri="{FF2B5EF4-FFF2-40B4-BE49-F238E27FC236}">
                <a16:creationId xmlns:a16="http://schemas.microsoft.com/office/drawing/2014/main" id="{00DCFA97-DE02-9704-D4DD-AB43FE229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201765"/>
              </p:ext>
            </p:extLst>
          </p:nvPr>
        </p:nvGraphicFramePr>
        <p:xfrm>
          <a:off x="1099812" y="1145303"/>
          <a:ext cx="6944376" cy="28543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불필요한 계정 제거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중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705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데이터베이스의 계정 중 인가되지 않은 계정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퇴직자 계정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테스트 계정 등 실질적으로 업무에 사용하지 않은 불필요한 계정들이 있는 경우 비인가자가 쉽게 데이터베이스에 접속하여 데이터를 열람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삭제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수정 등을 할 위험이 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DB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설치 시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로 생성되는 계정 및 테스트 계정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의심스러운 계정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불필요한 계정이 없는 경우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fontAlgn="base" latinLnBrk="1"/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pPr fontAlgn="base" latinLnBrk="1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DB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설치 시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로 생성되는 계정 및 테스트 계정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의심스러운 계정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불필요한 계정이 있는 경우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EBC83DA-3861-03BA-A069-C9917D3E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3DFCDC0F-5AC3-813D-E627-C5BEB1992C13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706407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83" y="917534"/>
            <a:ext cx="6400000" cy="360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D2FEC1-BBF1-EB30-8E34-25A56ED50122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3DE173-D2AD-314D-FE6E-0842C401C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4EE46749-6868-0FE6-6296-2C4E1A74FBF2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68A0FC-A6F4-7F6C-1BC8-08F222E14765}"/>
              </a:ext>
            </a:extLst>
          </p:cNvPr>
          <p:cNvSpPr/>
          <p:nvPr/>
        </p:nvSpPr>
        <p:spPr>
          <a:xfrm>
            <a:off x="1243361" y="4517534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MySQL </a:t>
            </a:r>
            <a:r>
              <a:rPr lang="ko-KR" altLang="en-US" sz="1000" dirty="0">
                <a:latin typeface="+mn-ea"/>
                <a:ea typeface="+mn-ea"/>
              </a:rPr>
              <a:t>유저 조회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64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3D1C335-A4DF-F225-970F-80CE3EE3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3" y="1594368"/>
            <a:ext cx="396000" cy="39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E44B2B-338A-EEF3-F098-EC859260E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38154" y="1528263"/>
            <a:ext cx="540000" cy="5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67A350-B08D-D109-5F9C-46BF095FE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8" name="Google Shape;344;p32">
            <a:extLst>
              <a:ext uri="{FF2B5EF4-FFF2-40B4-BE49-F238E27FC236}">
                <a16:creationId xmlns:a16="http://schemas.microsoft.com/office/drawing/2014/main" id="{3A9141B5-ED4A-63AA-8DB6-A5CB84FE5E61}"/>
              </a:ext>
            </a:extLst>
          </p:cNvPr>
          <p:cNvSpPr txBox="1">
            <a:spLocks/>
          </p:cNvSpPr>
          <p:nvPr/>
        </p:nvSpPr>
        <p:spPr>
          <a:xfrm>
            <a:off x="696374" y="501730"/>
            <a:ext cx="2039737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기획 의도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Google Shape;344;p32">
            <a:extLst>
              <a:ext uri="{FF2B5EF4-FFF2-40B4-BE49-F238E27FC236}">
                <a16:creationId xmlns:a16="http://schemas.microsoft.com/office/drawing/2014/main" id="{235B7DE3-2A23-E95B-F791-97BC548653D9}"/>
              </a:ext>
            </a:extLst>
          </p:cNvPr>
          <p:cNvSpPr txBox="1">
            <a:spLocks/>
          </p:cNvSpPr>
          <p:nvPr/>
        </p:nvSpPr>
        <p:spPr>
          <a:xfrm>
            <a:off x="697555" y="246161"/>
            <a:ext cx="119386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0" name="Google Shape;344;p32">
            <a:extLst>
              <a:ext uri="{FF2B5EF4-FFF2-40B4-BE49-F238E27FC236}">
                <a16:creationId xmlns:a16="http://schemas.microsoft.com/office/drawing/2014/main" id="{6A02ABC6-5769-9A74-880A-A02F172F7718}"/>
              </a:ext>
            </a:extLst>
          </p:cNvPr>
          <p:cNvSpPr txBox="1">
            <a:spLocks/>
          </p:cNvSpPr>
          <p:nvPr/>
        </p:nvSpPr>
        <p:spPr>
          <a:xfrm>
            <a:off x="4572000" y="516679"/>
            <a:ext cx="303565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활용 방안 및 기대 효과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73EB6-B1A3-A83E-604B-F529B7BE9C8B}"/>
              </a:ext>
            </a:extLst>
          </p:cNvPr>
          <p:cNvSpPr txBox="1"/>
          <p:nvPr/>
        </p:nvSpPr>
        <p:spPr>
          <a:xfrm>
            <a:off x="1294485" y="1537883"/>
            <a:ext cx="317301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클라우드 환경을 구축하고 운영할 때 필요한 보안 설정이 무엇이 있는지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7A7368-5D46-07F6-FF67-875A8F8F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3" y="3199835"/>
            <a:ext cx="396000" cy="39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314553-37E4-EC08-3DFC-DFA61B4688A8}"/>
              </a:ext>
            </a:extLst>
          </p:cNvPr>
          <p:cNvSpPr txBox="1"/>
          <p:nvPr/>
        </p:nvSpPr>
        <p:spPr>
          <a:xfrm>
            <a:off x="1274972" y="3164999"/>
            <a:ext cx="3173012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지켜지지 않을 때 어떤 위협이 있는지 학습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0D921C-4230-1758-0250-6135FA426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94613" y="3138964"/>
            <a:ext cx="540000" cy="54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626EBF-3B7C-0D40-8B5E-BB8ED7802A72}"/>
              </a:ext>
            </a:extLst>
          </p:cNvPr>
          <p:cNvSpPr txBox="1"/>
          <p:nvPr/>
        </p:nvSpPr>
        <p:spPr>
          <a:xfrm>
            <a:off x="5678154" y="1523593"/>
            <a:ext cx="317301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향후 실무에서 모의 해킹을 수행하거나 보안을 점검할 때 참고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B0A27-B548-3F34-751F-A86CF8DCE34C}"/>
              </a:ext>
            </a:extLst>
          </p:cNvPr>
          <p:cNvSpPr txBox="1"/>
          <p:nvPr/>
        </p:nvSpPr>
        <p:spPr>
          <a:xfrm>
            <a:off x="5678154" y="3146832"/>
            <a:ext cx="317301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보안 의식을 제고</a:t>
            </a:r>
          </a:p>
        </p:txBody>
      </p:sp>
    </p:spTree>
    <p:extLst>
      <p:ext uri="{BB962C8B-B14F-4D97-AF65-F5344CB8AC3E}">
        <p14:creationId xmlns:p14="http://schemas.microsoft.com/office/powerpoint/2010/main" val="3935509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3AAD8AD-FE24-9EA8-4DB8-9097DFBAD62B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4" name="Google Shape;197;p28">
            <a:extLst>
              <a:ext uri="{FF2B5EF4-FFF2-40B4-BE49-F238E27FC236}">
                <a16:creationId xmlns:a16="http://schemas.microsoft.com/office/drawing/2014/main" id="{CAB394E3-498C-AD51-4D32-0ED1777E0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296375"/>
              </p:ext>
            </p:extLst>
          </p:nvPr>
        </p:nvGraphicFramePr>
        <p:xfrm>
          <a:off x="1099812" y="1145303"/>
          <a:ext cx="6944376" cy="29382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200" b="1" u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RDS</a:t>
                      </a:r>
                      <a:r>
                        <a:rPr lang="en-US" altLang="ko-KR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암호화 설정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중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08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RDS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는 데이터 보호를 위해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DB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인스턴스에서 암호화 옵션 기능을 제공하며 암호화 시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AES-256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암호화 알고리즘을 이용하여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DB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인스턴스의 모든 로그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백업 및 스냅샷 암호화가 가능합니다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MalgunGothic"/>
                        </a:rPr>
                        <a:t>RDS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데이터베이스 암호화가 활성화되어 있을 경우</a:t>
                      </a:r>
                      <a:b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</a:br>
                      <a:endParaRPr lang="ko-KR" altLang="en-US" sz="1200" b="0" i="0" u="none" strike="noStrike" baseline="0" dirty="0">
                        <a:solidFill>
                          <a:srgbClr val="000000"/>
                        </a:solidFill>
                        <a:latin typeface="MalgunGothic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MalgunGothic"/>
                        </a:rPr>
                        <a:t>RDS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데이터베이스 암호화가 비활성화되어 있을 경우</a:t>
                      </a:r>
                      <a:endParaRPr lang="en-US" altLang="ko-KR" sz="1200" dirty="0"/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3757829-566E-FAC1-2584-7E1D9C79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18750843-73FD-4A8A-ECF9-5E0306AB6798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2391656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7516" t="12701" r="7137" b="31577"/>
          <a:stretch/>
        </p:blipFill>
        <p:spPr>
          <a:xfrm>
            <a:off x="1180481" y="1190849"/>
            <a:ext cx="6783038" cy="32535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6598D2-DA9E-C936-EA68-77B2AC72ED61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C92AC2-2B4A-0205-A90C-81F4E220D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9" name="Google Shape;344;p32">
            <a:extLst>
              <a:ext uri="{FF2B5EF4-FFF2-40B4-BE49-F238E27FC236}">
                <a16:creationId xmlns:a16="http://schemas.microsoft.com/office/drawing/2014/main" id="{4F0ED5A4-18AC-3952-F01E-63873286315B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401ADF-9769-82A4-642D-F969D444A283}"/>
              </a:ext>
            </a:extLst>
          </p:cNvPr>
          <p:cNvSpPr/>
          <p:nvPr/>
        </p:nvSpPr>
        <p:spPr>
          <a:xfrm>
            <a:off x="1052818" y="4444409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Amazon </a:t>
            </a:r>
            <a:r>
              <a:rPr lang="en-US" altLang="ko-KR" sz="1000" dirty="0" err="1">
                <a:latin typeface="+mn-ea"/>
                <a:ea typeface="+mn-ea"/>
              </a:rPr>
              <a:t>RDS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데이터베이스 조회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3735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946265"/>
            <a:ext cx="6400000" cy="360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401FEA-5415-15AE-91EC-0889DEDCCB03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2C19A-58FB-B4FA-7C66-369A025C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9" name="Google Shape;344;p32">
            <a:extLst>
              <a:ext uri="{FF2B5EF4-FFF2-40B4-BE49-F238E27FC236}">
                <a16:creationId xmlns:a16="http://schemas.microsoft.com/office/drawing/2014/main" id="{AE32B014-3123-C9E5-C9DB-9210F7DB1C2B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38D772-BFF6-4E6D-4C86-9382ACFB05C2}"/>
              </a:ext>
            </a:extLst>
          </p:cNvPr>
          <p:cNvSpPr/>
          <p:nvPr/>
        </p:nvSpPr>
        <p:spPr>
          <a:xfrm>
            <a:off x="1268300" y="4560335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Amazon </a:t>
            </a:r>
            <a:r>
              <a:rPr lang="en-US" altLang="ko-KR" sz="1000" dirty="0" err="1">
                <a:latin typeface="+mn-ea"/>
                <a:ea typeface="+mn-ea"/>
              </a:rPr>
              <a:t>RDS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스토리지 암호화 활성화 여부 점검</a:t>
            </a:r>
            <a:endParaRPr lang="en-US" sz="1000" dirty="0">
              <a:latin typeface="+mn-ea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F5A3EC-C885-6C6A-CB89-FFBBDFF2E1C0}"/>
              </a:ext>
            </a:extLst>
          </p:cNvPr>
          <p:cNvSpPr/>
          <p:nvPr/>
        </p:nvSpPr>
        <p:spPr>
          <a:xfrm>
            <a:off x="4572000" y="1925226"/>
            <a:ext cx="1330036" cy="817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442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D5A8212-84FC-49EF-72D3-52B2381F700C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4" name="Google Shape;197;p28">
            <a:extLst>
              <a:ext uri="{FF2B5EF4-FFF2-40B4-BE49-F238E27FC236}">
                <a16:creationId xmlns:a16="http://schemas.microsoft.com/office/drawing/2014/main" id="{88D7B6DB-581E-3A10-B1C4-B57536EB17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18087"/>
              </p:ext>
            </p:extLst>
          </p:nvPr>
        </p:nvGraphicFramePr>
        <p:xfrm>
          <a:off x="1099812" y="1145303"/>
          <a:ext cx="6944376" cy="322014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468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200" b="1" u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RDS</a:t>
                      </a:r>
                      <a:r>
                        <a:rPr lang="en-US" altLang="ko-KR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로깅 설정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중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2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Amazon CloudWatch Logs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는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Amazon Elastic Compute Cloud(Amazon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EC2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인스턴스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AWS CloudTrail, Route 53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및 기타 소스에서 로그 파일을 모니터링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저장 및 액세스할 수 있습니다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또한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데이터베이스 옵션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로그 내보내기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을 수정하여 로그 그룹에 등록된 로그 스트림을 통해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RDS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로그를 확인할 수 있습니다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 err="1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양호기준</a:t>
                      </a:r>
                      <a:endParaRPr lang="ko-KR" altLang="en-US" sz="1200" b="1" i="0" u="none" strike="noStrike" baseline="0" dirty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CloudWatch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로그 스트림으로 보관하고 있는 경우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latin typeface="MalgunGothic"/>
                      </a:endParaRPr>
                    </a:p>
                    <a:p>
                      <a:pPr algn="l"/>
                      <a:endParaRPr lang="ko-KR" altLang="en-US" sz="1200" b="0" i="0" u="none" strike="noStrike" baseline="0" dirty="0">
                        <a:solidFill>
                          <a:srgbClr val="000000"/>
                        </a:solidFill>
                        <a:latin typeface="MalgunGothic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CloudWatch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로그 스트림으로 보관하고 있지 않은 경우</a:t>
                      </a:r>
                      <a:endParaRPr lang="en-US" altLang="ko-KR" sz="1200" dirty="0"/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D94253D-90AB-4321-7485-BFF8AE53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7" name="Google Shape;344;p32">
            <a:extLst>
              <a:ext uri="{FF2B5EF4-FFF2-40B4-BE49-F238E27FC236}">
                <a16:creationId xmlns:a16="http://schemas.microsoft.com/office/drawing/2014/main" id="{3C6BFD1E-A2D7-0154-E641-FFE0C8DC0035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3110966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931275"/>
            <a:ext cx="6400000" cy="360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296DD0-C373-3796-8BF1-CC668C13BA5F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0F140-F45B-3267-18AD-640DDFA5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6F148106-A4EA-0187-29B4-3A56C8F4ECEA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1E0EEE-80B5-DFA3-86B7-9D9A9AFC9DA4}"/>
              </a:ext>
            </a:extLst>
          </p:cNvPr>
          <p:cNvSpPr/>
          <p:nvPr/>
        </p:nvSpPr>
        <p:spPr>
          <a:xfrm>
            <a:off x="1268948" y="4531275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Amazon </a:t>
            </a:r>
            <a:r>
              <a:rPr lang="en-US" altLang="ko-KR" sz="1000" dirty="0" err="1">
                <a:latin typeface="+mn-ea"/>
                <a:ea typeface="+mn-ea"/>
              </a:rPr>
              <a:t>RDS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로그 내보내기 설정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4476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1053438"/>
            <a:ext cx="6400000" cy="360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B0909F-C1AD-E5D2-193B-6713BEBD258B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5B87B3-37E8-2E67-C6FE-4BE9849E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A9AAE4D6-6823-1E7D-0C05-1A0841839833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18E3C5-078E-7E28-5598-5D4268C5DCB1}"/>
              </a:ext>
            </a:extLst>
          </p:cNvPr>
          <p:cNvSpPr/>
          <p:nvPr/>
        </p:nvSpPr>
        <p:spPr>
          <a:xfrm>
            <a:off x="1268300" y="4662940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Amazon CloudWatch </a:t>
            </a:r>
            <a:r>
              <a:rPr lang="ko-KR" altLang="en-US" sz="1000" dirty="0">
                <a:latin typeface="+mn-ea"/>
                <a:ea typeface="+mn-ea"/>
              </a:rPr>
              <a:t>로그 그룹 확인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5968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1006297"/>
            <a:ext cx="6400000" cy="36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8BF096-7CC0-706D-130D-D64359FE0DB2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3B9D6-7880-9A95-3381-100E86432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C5D606FE-E753-5AA6-27E0-F9CC6BA91C48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056BA3-8DF6-B16E-5F26-50C2016B0072}"/>
              </a:ext>
            </a:extLst>
          </p:cNvPr>
          <p:cNvSpPr/>
          <p:nvPr/>
        </p:nvSpPr>
        <p:spPr>
          <a:xfrm>
            <a:off x="1243361" y="4604253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Amazon </a:t>
            </a:r>
            <a:r>
              <a:rPr lang="en-US" altLang="ko-KR" sz="1000" dirty="0" err="1">
                <a:latin typeface="+mn-ea"/>
                <a:ea typeface="+mn-ea"/>
              </a:rPr>
              <a:t>RDS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로그 확인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8974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AF1EB24-42EE-7F2C-4A28-B3BE8E303866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보안 점검 체크리스트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4" name="Google Shape;197;p28">
            <a:extLst>
              <a:ext uri="{FF2B5EF4-FFF2-40B4-BE49-F238E27FC236}">
                <a16:creationId xmlns:a16="http://schemas.microsoft.com/office/drawing/2014/main" id="{C2392664-2091-C2C4-5552-26803C765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26503"/>
              </p:ext>
            </p:extLst>
          </p:nvPr>
        </p:nvGraphicFramePr>
        <p:xfrm>
          <a:off x="1099812" y="1137683"/>
          <a:ext cx="6944376" cy="321252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4244">
                  <a:extLst>
                    <a:ext uri="{9D8B030D-6E8A-4147-A177-3AD203B41FA5}">
                      <a16:colId xmlns:a16="http://schemas.microsoft.com/office/drawing/2014/main" val="1082182778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3103246086"/>
                    </a:ext>
                  </a:extLst>
                </a:gridCol>
                <a:gridCol w="640211">
                  <a:extLst>
                    <a:ext uri="{9D8B030D-6E8A-4147-A177-3AD203B41FA5}">
                      <a16:colId xmlns:a16="http://schemas.microsoft.com/office/drawing/2014/main" val="1681490950"/>
                    </a:ext>
                  </a:extLst>
                </a:gridCol>
              </a:tblGrid>
              <a:tr h="39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로그 보관 기간 설정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취약도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200" b="0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중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01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hlink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항목설명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fontAlgn="base"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기업 내부 정책 및 컴플라이언스 준수 등에 부합하도록 로그 데이터 저장 기간을 설정해주어야 한다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국내에서 시행 중인 클라우드 보안인증제에서 보안감사 로그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접근기록 등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는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년 이상 보존하도록 되어 있으며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개인정보의 안전성 확보 조치 기준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8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조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(19.6, </a:t>
                      </a:r>
                      <a:r>
                        <a:rPr lang="ko-KR" alt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행안부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에서도 개인정보취급자가 개인정보처리시스템에 접속한 기록을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년 이상 보관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·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관리하도록 명시되어 있다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84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Poppins"/>
                          <a:sym typeface="Poppins"/>
                        </a:rPr>
                        <a:t>진단기준</a:t>
                      </a:r>
                      <a:endParaRPr sz="1200" b="1" u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BE6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0033CC"/>
                          </a:solidFill>
                          <a:latin typeface="MalgunGothicBold"/>
                        </a:rPr>
                        <a:t>양호기준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AWS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서비스 로그를 기준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(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최소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1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년 이상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)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에 맞게 보관하고 있는 경우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latin typeface="MalgunGothic"/>
                      </a:endParaRPr>
                    </a:p>
                    <a:p>
                      <a:pPr algn="l"/>
                      <a:endParaRPr lang="ko-KR" altLang="en-US" sz="1200" b="0" i="0" u="none" strike="noStrike" baseline="0" dirty="0">
                        <a:solidFill>
                          <a:srgbClr val="000000"/>
                        </a:solidFill>
                        <a:latin typeface="MalgunGothic"/>
                      </a:endParaRPr>
                    </a:p>
                    <a:p>
                      <a:pPr algn="l"/>
                      <a:r>
                        <a:rPr lang="ko-KR" altLang="en-US" sz="1200" b="1" i="0" u="none" strike="noStrike" baseline="0" dirty="0">
                          <a:solidFill>
                            <a:srgbClr val="FF0000"/>
                          </a:solidFill>
                          <a:latin typeface="MalgunGothicBold"/>
                        </a:rPr>
                        <a:t>취약기준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: AWS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서비스 로그를 기준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(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최소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1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년 이상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)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MalgunGothic"/>
                        </a:rPr>
                        <a:t>에 맞게 보관하고 있지 않은 경우</a:t>
                      </a:r>
                      <a:endParaRPr lang="en-US" altLang="ko-KR" sz="1200" dirty="0"/>
                    </a:p>
                  </a:txBody>
                  <a:tcPr marL="91425" marR="91425" marT="0" marB="0" anchor="ctr">
                    <a:lnL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2212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23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C4FC33F-A425-14FE-44BD-CFF93D35A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A4972943-311D-25A0-6AE2-FFD37594E21E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3981486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AC4AB9-61A5-69BF-FA23-77ED8088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841334"/>
            <a:ext cx="6400000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6CA922-C212-3637-8D52-A7784A75B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51" y="1890634"/>
            <a:ext cx="2500098" cy="13622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1F91DF-173D-3474-987B-097B5483530E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805C7C-8374-2A1A-AD3C-AB0374D86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420408DF-594A-2B59-7C7B-85CBF8617366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09AB9E-E6CF-E11D-2711-8A5008D390A2}"/>
              </a:ext>
            </a:extLst>
          </p:cNvPr>
          <p:cNvSpPr/>
          <p:nvPr/>
        </p:nvSpPr>
        <p:spPr>
          <a:xfrm>
            <a:off x="1268300" y="4448919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Amazon </a:t>
            </a:r>
            <a:r>
              <a:rPr lang="en-US" altLang="ko-KR" sz="1000" dirty="0" err="1">
                <a:latin typeface="+mn-ea"/>
                <a:ea typeface="+mn-ea"/>
              </a:rPr>
              <a:t>RDS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로그 보존기간 진단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80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B63E43-A91E-EE0D-ED04-B29D233C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921895"/>
            <a:ext cx="6400000" cy="36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B4E98E-BD17-5A3A-953D-A3DF4B1F2460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7B032F-91EF-2EDE-C54D-37C3440F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FB1FA9A6-B721-C978-4D5F-67AA1C73E431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86849D-A799-2BDA-CC2F-CEA36EBB499D}"/>
              </a:ext>
            </a:extLst>
          </p:cNvPr>
          <p:cNvSpPr/>
          <p:nvPr/>
        </p:nvSpPr>
        <p:spPr>
          <a:xfrm>
            <a:off x="1276612" y="4531517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Amazon </a:t>
            </a:r>
            <a:r>
              <a:rPr lang="en-US" altLang="ko-KR" sz="1000" dirty="0" err="1">
                <a:latin typeface="+mn-ea"/>
                <a:ea typeface="+mn-ea"/>
              </a:rPr>
              <a:t>RDS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로그 보존기간 설정 편집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641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etasploit Framework Logo&quot; Sticker for Sale by joemacmillan38 | Logo  sticker, Stickers, Sticker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269" y="393641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3F095C-9A07-47CB-E321-36E821D57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43" y="1390896"/>
            <a:ext cx="963836" cy="57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245" y="1337824"/>
            <a:ext cx="576000" cy="576000"/>
          </a:xfrm>
          <a:prstGeom prst="rect">
            <a:avLst/>
          </a:prstGeom>
        </p:spPr>
      </p:pic>
      <p:pic>
        <p:nvPicPr>
          <p:cNvPr id="2060" name="Picture 12" descr="Python (programming language)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70" y="3957742"/>
            <a:ext cx="525627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le:Kali-dragon-icon.svg - Wikipe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66" y="122880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cdn-icons-png.flaticon.com/512/59/5913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15" y="2644947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undefin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755" y="2644947"/>
            <a:ext cx="151082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M웨어 워크스테이션 - 위키백과, 우리 모두의 백과사전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31" y="1390896"/>
            <a:ext cx="57696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cdn.invicti.com/statics/img/drive/swki6cgr42yuvk_33mjbu8p3gbkopcnbk1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197" y="2561040"/>
            <a:ext cx="1281326" cy="68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acu: The Open Source AWS Exploitation Framework - Rhino Security Labs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r="20044"/>
          <a:stretch/>
        </p:blipFill>
        <p:spPr bwMode="auto">
          <a:xfrm>
            <a:off x="4655243" y="3936415"/>
            <a:ext cx="98350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Windows] OWASP ZAP 사용법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506" y="393641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7B716E-E6DE-9ABF-455B-4AEEA73CC8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3147" y="3936415"/>
            <a:ext cx="576000" cy="576000"/>
          </a:xfrm>
          <a:prstGeom prst="rect">
            <a:avLst/>
          </a:prstGeom>
        </p:spPr>
      </p:pic>
      <p:pic>
        <p:nvPicPr>
          <p:cNvPr id="1028" name="Picture 4" descr="Install nmap on Linux | Snap Store">
            <a:extLst>
              <a:ext uri="{FF2B5EF4-FFF2-40B4-BE49-F238E27FC236}">
                <a16:creationId xmlns:a16="http://schemas.microsoft.com/office/drawing/2014/main" id="{6AF31080-F7AB-1C4B-FBD8-349243398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034" y="3951193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ministering MariaDB Database. MariaDB is an open-source relational… | by  Aayush Sah | Medium">
            <a:extLst>
              <a:ext uri="{FF2B5EF4-FFF2-40B4-BE49-F238E27FC236}">
                <a16:creationId xmlns:a16="http://schemas.microsoft.com/office/drawing/2014/main" id="{4C54E458-FC9D-DA7B-C0DC-DD84C6E8F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84" y="2663897"/>
            <a:ext cx="819555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0988D2-8341-706E-15A2-E52EC01BB1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836222" y="997512"/>
            <a:ext cx="540000" cy="54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A2E54D2-6C6B-B448-EC3B-99C7CD393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3" name="Google Shape;344;p32">
            <a:extLst>
              <a:ext uri="{FF2B5EF4-FFF2-40B4-BE49-F238E27FC236}">
                <a16:creationId xmlns:a16="http://schemas.microsoft.com/office/drawing/2014/main" id="{9488AE35-7DA0-E1FF-6D52-DE9A9FB0DAC7}"/>
              </a:ext>
            </a:extLst>
          </p:cNvPr>
          <p:cNvSpPr txBox="1">
            <a:spLocks/>
          </p:cNvSpPr>
          <p:nvPr/>
        </p:nvSpPr>
        <p:spPr>
          <a:xfrm>
            <a:off x="738904" y="501730"/>
            <a:ext cx="2039737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활용 장비 및 재료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Google Shape;344;p32">
            <a:extLst>
              <a:ext uri="{FF2B5EF4-FFF2-40B4-BE49-F238E27FC236}">
                <a16:creationId xmlns:a16="http://schemas.microsoft.com/office/drawing/2014/main" id="{B910D372-B1D4-F4B2-7DEE-B11928D2682B}"/>
              </a:ext>
            </a:extLst>
          </p:cNvPr>
          <p:cNvSpPr txBox="1">
            <a:spLocks/>
          </p:cNvSpPr>
          <p:nvPr/>
        </p:nvSpPr>
        <p:spPr>
          <a:xfrm>
            <a:off x="697555" y="246161"/>
            <a:ext cx="119386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pic>
        <p:nvPicPr>
          <p:cNvPr id="5" name="Picture 4" descr="파일:Windows logo - 2021.svg - 위키백과, 우리 모두의 백과사전">
            <a:extLst>
              <a:ext uri="{FF2B5EF4-FFF2-40B4-BE49-F238E27FC236}">
                <a16:creationId xmlns:a16="http://schemas.microsoft.com/office/drawing/2014/main" id="{1390A9A3-D7BF-8FF0-B1E0-EDF6A87E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26" y="1319572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호스팅된 MySQL - Amazon RDS for MySQL - AWS">
            <a:extLst>
              <a:ext uri="{FF2B5EF4-FFF2-40B4-BE49-F238E27FC236}">
                <a16:creationId xmlns:a16="http://schemas.microsoft.com/office/drawing/2014/main" id="{90D01440-B472-5F8D-7CF7-3FC31756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654" y="2663897"/>
            <a:ext cx="1112969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C453E5-28C9-2786-A7C3-A6E547C52144}"/>
              </a:ext>
            </a:extLst>
          </p:cNvPr>
          <p:cNvSpPr/>
          <p:nvPr/>
        </p:nvSpPr>
        <p:spPr>
          <a:xfrm>
            <a:off x="870724" y="1072128"/>
            <a:ext cx="14738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u="sng" dirty="0">
                <a:latin typeface="+mn-ea"/>
                <a:ea typeface="+mn-ea"/>
              </a:rPr>
              <a:t>클라우드 환경</a:t>
            </a:r>
            <a:endParaRPr lang="en-US" sz="1200" u="sng" dirty="0"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EEC691-B4B7-FCB5-34DA-0F373B104CAF}"/>
              </a:ext>
            </a:extLst>
          </p:cNvPr>
          <p:cNvSpPr/>
          <p:nvPr/>
        </p:nvSpPr>
        <p:spPr>
          <a:xfrm>
            <a:off x="2541401" y="1075674"/>
            <a:ext cx="1162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u="sng" dirty="0">
                <a:latin typeface="+mn-ea"/>
                <a:ea typeface="+mn-ea"/>
              </a:rPr>
              <a:t>가상머신</a:t>
            </a:r>
            <a:endParaRPr lang="en-US" sz="1200" u="sng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0E39B-5F51-7203-BFF6-36A777F52D4D}"/>
              </a:ext>
            </a:extLst>
          </p:cNvPr>
          <p:cNvSpPr txBox="1"/>
          <p:nvPr/>
        </p:nvSpPr>
        <p:spPr>
          <a:xfrm>
            <a:off x="3131416" y="1745074"/>
            <a:ext cx="8957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VMware</a:t>
            </a:r>
            <a:endParaRPr lang="ko-KR" altLang="en-US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5A13EC-399A-3E10-7300-BD68746CD06A}"/>
              </a:ext>
            </a:extLst>
          </p:cNvPr>
          <p:cNvSpPr/>
          <p:nvPr/>
        </p:nvSpPr>
        <p:spPr>
          <a:xfrm>
            <a:off x="4346297" y="1073351"/>
            <a:ext cx="1162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u="sng" dirty="0">
                <a:latin typeface="+mn-ea"/>
                <a:ea typeface="+mn-ea"/>
              </a:rPr>
              <a:t>운영체제</a:t>
            </a:r>
            <a:endParaRPr lang="en-US" sz="1200" u="sng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43957-248D-FBCB-4FE6-23D59EC5DE65}"/>
              </a:ext>
            </a:extLst>
          </p:cNvPr>
          <p:cNvSpPr txBox="1"/>
          <p:nvPr/>
        </p:nvSpPr>
        <p:spPr>
          <a:xfrm>
            <a:off x="4860418" y="1772548"/>
            <a:ext cx="8957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Ubuntu</a:t>
            </a:r>
            <a:endParaRPr lang="ko-KR" alt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D4BBC-6657-B89F-B771-0495EEF69815}"/>
              </a:ext>
            </a:extLst>
          </p:cNvPr>
          <p:cNvSpPr txBox="1"/>
          <p:nvPr/>
        </p:nvSpPr>
        <p:spPr>
          <a:xfrm>
            <a:off x="6115380" y="1741684"/>
            <a:ext cx="1162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Kali Linux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7BBD6-D684-FDEC-F701-75205A028328}"/>
              </a:ext>
            </a:extLst>
          </p:cNvPr>
          <p:cNvSpPr txBox="1"/>
          <p:nvPr/>
        </p:nvSpPr>
        <p:spPr>
          <a:xfrm>
            <a:off x="7705061" y="1741684"/>
            <a:ext cx="1162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Windows</a:t>
            </a:r>
            <a:endParaRPr lang="ko-KR" altLang="en-US" sz="10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7730A9-2B64-1F98-CD09-3BB08386859B}"/>
              </a:ext>
            </a:extLst>
          </p:cNvPr>
          <p:cNvSpPr/>
          <p:nvPr/>
        </p:nvSpPr>
        <p:spPr>
          <a:xfrm>
            <a:off x="865175" y="2357814"/>
            <a:ext cx="22186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u="sng" dirty="0">
                <a:latin typeface="+mn-ea"/>
                <a:ea typeface="+mn-ea"/>
              </a:rPr>
              <a:t>데이터베이스 관리 시스템</a:t>
            </a:r>
            <a:endParaRPr lang="en-US" sz="1200" u="sng" dirty="0">
              <a:latin typeface="+mn-ea"/>
              <a:ea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BD1786-1218-A94A-511A-296B5C7FDEAD}"/>
              </a:ext>
            </a:extLst>
          </p:cNvPr>
          <p:cNvSpPr/>
          <p:nvPr/>
        </p:nvSpPr>
        <p:spPr>
          <a:xfrm>
            <a:off x="3651254" y="2302992"/>
            <a:ext cx="47712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9900"/>
                </a:solidFill>
                <a:latin typeface="+mn-ea"/>
                <a:ea typeface="+mn-ea"/>
              </a:rPr>
              <a:t>▶ </a:t>
            </a:r>
            <a:r>
              <a:rPr lang="ko-KR" altLang="en-US" sz="1200" u="sng" dirty="0">
                <a:latin typeface="+mn-ea"/>
                <a:ea typeface="+mn-ea"/>
              </a:rPr>
              <a:t>소프트웨어</a:t>
            </a:r>
            <a:endParaRPr lang="en-US" sz="1200" u="sng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772844-F41D-3FCB-05D3-F93E68AA9255}"/>
              </a:ext>
            </a:extLst>
          </p:cNvPr>
          <p:cNvSpPr txBox="1"/>
          <p:nvPr/>
        </p:nvSpPr>
        <p:spPr>
          <a:xfrm>
            <a:off x="5997861" y="2987845"/>
            <a:ext cx="1162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/>
              <a:t>Wordpress</a:t>
            </a:r>
            <a:endParaRPr lang="ko-KR" altLang="en-US" sz="105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A204A4-A2B3-FC40-AF3D-2C1A8E10A1C1}"/>
              </a:ext>
            </a:extLst>
          </p:cNvPr>
          <p:cNvSpPr/>
          <p:nvPr/>
        </p:nvSpPr>
        <p:spPr>
          <a:xfrm>
            <a:off x="867401" y="3633885"/>
            <a:ext cx="22186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u="sng" dirty="0">
                <a:latin typeface="+mn-ea"/>
                <a:ea typeface="+mn-ea"/>
              </a:rPr>
              <a:t>프로그래밍 언어</a:t>
            </a:r>
            <a:endParaRPr lang="en-US" sz="1200" u="sng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C5F774-85BB-A5B2-3699-F5B9D935ACD7}"/>
              </a:ext>
            </a:extLst>
          </p:cNvPr>
          <p:cNvSpPr txBox="1"/>
          <p:nvPr/>
        </p:nvSpPr>
        <p:spPr>
          <a:xfrm>
            <a:off x="1252983" y="4245742"/>
            <a:ext cx="1162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Python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5E20BD-3A9E-37E1-195C-B008D2F0BAE5}"/>
              </a:ext>
            </a:extLst>
          </p:cNvPr>
          <p:cNvSpPr txBox="1"/>
          <p:nvPr/>
        </p:nvSpPr>
        <p:spPr>
          <a:xfrm>
            <a:off x="5161534" y="4313451"/>
            <a:ext cx="1162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PACU</a:t>
            </a:r>
            <a:endParaRPr lang="ko-KR" alt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369A08-8939-9DEF-A24F-751C3D4A615F}"/>
              </a:ext>
            </a:extLst>
          </p:cNvPr>
          <p:cNvSpPr txBox="1"/>
          <p:nvPr/>
        </p:nvSpPr>
        <p:spPr>
          <a:xfrm>
            <a:off x="3640584" y="4312440"/>
            <a:ext cx="1162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Metasploit</a:t>
            </a:r>
            <a:endParaRPr lang="ko-KR" alt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4A7CA5-91D9-B78B-9F7D-3E92660E46C3}"/>
              </a:ext>
            </a:extLst>
          </p:cNvPr>
          <p:cNvSpPr txBox="1"/>
          <p:nvPr/>
        </p:nvSpPr>
        <p:spPr>
          <a:xfrm>
            <a:off x="6235022" y="4273277"/>
            <a:ext cx="1162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Hydra</a:t>
            </a:r>
            <a:endParaRPr lang="ko-KR" altLang="en-US" sz="10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B087EA-8D26-E5A2-6459-70C8F26DB8DA}"/>
              </a:ext>
            </a:extLst>
          </p:cNvPr>
          <p:cNvSpPr txBox="1"/>
          <p:nvPr/>
        </p:nvSpPr>
        <p:spPr>
          <a:xfrm>
            <a:off x="7599096" y="4287731"/>
            <a:ext cx="1162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/>
              <a:t>OWASP</a:t>
            </a:r>
            <a:r>
              <a:rPr lang="en-US" altLang="ko-KR" sz="1050" dirty="0"/>
              <a:t>-ZAP</a:t>
            </a:r>
            <a:endParaRPr lang="ko-KR" altLang="en-US" sz="10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1E2B40-7340-369E-3352-24721B5943C7}"/>
              </a:ext>
            </a:extLst>
          </p:cNvPr>
          <p:cNvSpPr/>
          <p:nvPr/>
        </p:nvSpPr>
        <p:spPr>
          <a:xfrm>
            <a:off x="2531253" y="3639066"/>
            <a:ext cx="22186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u="sng" dirty="0">
                <a:latin typeface="+mn-ea"/>
                <a:ea typeface="+mn-ea"/>
              </a:rPr>
              <a:t>해킹 툴</a:t>
            </a:r>
            <a:endParaRPr lang="en-US" sz="1200" u="sng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3388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8A7275-C149-DE18-26CE-138DDEBB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951875"/>
            <a:ext cx="6400000" cy="36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EC27C9-8838-739D-A1CD-E30F979663B8}"/>
              </a:ext>
            </a:extLst>
          </p:cNvPr>
          <p:cNvSpPr/>
          <p:nvPr/>
        </p:nvSpPr>
        <p:spPr>
          <a:xfrm>
            <a:off x="697554" y="516299"/>
            <a:ext cx="2019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및 조치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66F07B-88E1-C2E6-D4C4-3B75482E9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6" name="Google Shape;344;p32">
            <a:extLst>
              <a:ext uri="{FF2B5EF4-FFF2-40B4-BE49-F238E27FC236}">
                <a16:creationId xmlns:a16="http://schemas.microsoft.com/office/drawing/2014/main" id="{B2895D3B-1E41-BDD7-10BD-D232392185AE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경과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A40983-6128-4D4B-1802-282023898F6C}"/>
              </a:ext>
            </a:extLst>
          </p:cNvPr>
          <p:cNvSpPr/>
          <p:nvPr/>
        </p:nvSpPr>
        <p:spPr>
          <a:xfrm>
            <a:off x="1259987" y="4568648"/>
            <a:ext cx="332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9900"/>
                </a:solidFill>
                <a:latin typeface="+mn-ea"/>
                <a:ea typeface="+mn-ea"/>
              </a:rPr>
              <a:t>▶</a:t>
            </a:r>
            <a:r>
              <a:rPr lang="ko-KR" altLang="en-US" sz="1000" dirty="0">
                <a:latin typeface="+mn-ea"/>
                <a:ea typeface="+mn-ea"/>
              </a:rPr>
              <a:t> 보존기간 변경 조치</a:t>
            </a:r>
            <a:endParaRPr 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5105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665990" y="2218639"/>
            <a:ext cx="7825738" cy="841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자체 평가 의견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 idx="2"/>
          </p:nvPr>
        </p:nvSpPr>
        <p:spPr>
          <a:xfrm>
            <a:off x="3961009" y="1376839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HY헤드라인M" panose="02030600000101010101" pitchFamily="18" charset="-127"/>
              </a:rPr>
              <a:t>05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347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6441DB5-0C02-39BC-1928-3C542A621539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프로젝트 완성도 평가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5C5564-FA16-8A75-63F9-073DB5154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10" name="Google Shape;344;p32">
            <a:extLst>
              <a:ext uri="{FF2B5EF4-FFF2-40B4-BE49-F238E27FC236}">
                <a16:creationId xmlns:a16="http://schemas.microsoft.com/office/drawing/2014/main" id="{3497E011-2D70-0593-5911-F1A0B94522C3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 평가 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41367-91B8-0675-9D0E-41FB02951D5A}"/>
              </a:ext>
            </a:extLst>
          </p:cNvPr>
          <p:cNvSpPr txBox="1"/>
          <p:nvPr/>
        </p:nvSpPr>
        <p:spPr>
          <a:xfrm>
            <a:off x="959283" y="914729"/>
            <a:ext cx="3590944" cy="148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accent5"/>
                </a:solidFill>
                <a:latin typeface="+mn-ea"/>
                <a:ea typeface="+mn-ea"/>
              </a:rPr>
              <a:t>1. </a:t>
            </a:r>
            <a:r>
              <a:rPr lang="ko-KR" altLang="en-US" b="1" dirty="0">
                <a:solidFill>
                  <a:schemeClr val="accent5"/>
                </a:solidFill>
                <a:latin typeface="+mn-ea"/>
                <a:ea typeface="+mn-ea"/>
              </a:rPr>
              <a:t>목표 달성 확인</a:t>
            </a:r>
            <a:r>
              <a:rPr lang="en-US" altLang="ko-KR" b="1" dirty="0">
                <a:solidFill>
                  <a:schemeClr val="accent5"/>
                </a:solidFill>
                <a:latin typeface="+mn-ea"/>
                <a:ea typeface="+mn-ea"/>
              </a:rPr>
              <a:t>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주요 목표인 </a:t>
            </a:r>
            <a:r>
              <a:rPr lang="en-US" altLang="ko-KR" sz="1200" dirty="0">
                <a:latin typeface="+mn-ea"/>
                <a:ea typeface="+mn-ea"/>
              </a:rPr>
              <a:t>&lt;AWS </a:t>
            </a:r>
            <a:r>
              <a:rPr lang="ko-KR" altLang="en-US" sz="1200" dirty="0">
                <a:latin typeface="+mn-ea"/>
                <a:ea typeface="+mn-ea"/>
              </a:rPr>
              <a:t>클라우드의 보안 취약점을 식별하고 보안 조치를 제안하는 것</a:t>
            </a:r>
            <a:r>
              <a:rPr lang="en-US" altLang="ko-KR" sz="1200" dirty="0">
                <a:latin typeface="+mn-ea"/>
                <a:ea typeface="+mn-ea"/>
              </a:rPr>
              <a:t>&gt;</a:t>
            </a:r>
            <a:r>
              <a:rPr lang="ko-KR" altLang="en-US" sz="1200" dirty="0">
                <a:latin typeface="+mn-ea"/>
                <a:ea typeface="+mn-ea"/>
              </a:rPr>
              <a:t>에 대한 </a:t>
            </a:r>
            <a:endParaRPr lang="en-US" altLang="ko-KR" sz="12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명확한 이해를 바탕으로 </a:t>
            </a:r>
            <a:r>
              <a:rPr lang="en-US" altLang="ko-KR" sz="1200" dirty="0">
                <a:latin typeface="+mn-ea"/>
                <a:ea typeface="+mn-ea"/>
              </a:rPr>
              <a:t>AWS </a:t>
            </a:r>
            <a:r>
              <a:rPr lang="ko-KR" altLang="en-US" sz="1200" dirty="0">
                <a:latin typeface="+mn-ea"/>
                <a:ea typeface="+mn-ea"/>
              </a:rPr>
              <a:t>클라우드에 대한 포괄적인 </a:t>
            </a:r>
            <a:r>
              <a:rPr lang="ko-KR" altLang="en-US" sz="1200" dirty="0" err="1">
                <a:latin typeface="+mn-ea"/>
                <a:ea typeface="+mn-ea"/>
              </a:rPr>
              <a:t>모의해킹</a:t>
            </a:r>
            <a:r>
              <a:rPr lang="ko-KR" altLang="en-US" sz="1200" dirty="0">
                <a:latin typeface="+mn-ea"/>
                <a:ea typeface="+mn-ea"/>
              </a:rPr>
              <a:t> 진단을 수행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13354-2E9F-AE86-8628-7ED2F3B721C8}"/>
              </a:ext>
            </a:extLst>
          </p:cNvPr>
          <p:cNvSpPr txBox="1"/>
          <p:nvPr/>
        </p:nvSpPr>
        <p:spPr>
          <a:xfrm>
            <a:off x="4771110" y="1580421"/>
            <a:ext cx="3958532" cy="1210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accent5"/>
                </a:solidFill>
                <a:latin typeface="+mn-ea"/>
                <a:ea typeface="+mn-ea"/>
              </a:rPr>
              <a:t>2. </a:t>
            </a:r>
            <a:r>
              <a:rPr lang="ko-KR" altLang="en-US" b="1" dirty="0">
                <a:solidFill>
                  <a:schemeClr val="accent5"/>
                </a:solidFill>
                <a:latin typeface="+mn-ea"/>
                <a:ea typeface="+mn-ea"/>
              </a:rPr>
              <a:t>취약점 식별 및 해결</a:t>
            </a:r>
            <a:r>
              <a:rPr lang="en-US" altLang="ko-KR" b="1" dirty="0">
                <a:solidFill>
                  <a:schemeClr val="accent5"/>
                </a:solidFill>
                <a:latin typeface="+mn-ea"/>
                <a:ea typeface="+mn-ea"/>
              </a:rPr>
              <a:t>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+mn-ea"/>
                <a:ea typeface="+mn-ea"/>
              </a:rPr>
              <a:t>모의해킹</a:t>
            </a:r>
            <a:r>
              <a:rPr lang="ko-KR" altLang="en-US" sz="1200" dirty="0">
                <a:latin typeface="+mn-ea"/>
                <a:ea typeface="+mn-ea"/>
              </a:rPr>
              <a:t> 진단을 통해 다수의 보안 취약점을 발견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발견된 취약점들에 대해 중요도를 부여하고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취약점을 해결하기 위한 대응책을 도출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C263E-5BBF-910E-7A8C-45333EF24085}"/>
              </a:ext>
            </a:extLst>
          </p:cNvPr>
          <p:cNvSpPr txBox="1"/>
          <p:nvPr/>
        </p:nvSpPr>
        <p:spPr>
          <a:xfrm>
            <a:off x="959283" y="2746253"/>
            <a:ext cx="3312269" cy="148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accent5"/>
                </a:solidFill>
                <a:latin typeface="+mn-ea"/>
                <a:ea typeface="+mn-ea"/>
              </a:rPr>
              <a:t>3. </a:t>
            </a:r>
            <a:r>
              <a:rPr lang="ko-KR" altLang="en-US" b="1" dirty="0">
                <a:solidFill>
                  <a:schemeClr val="accent5"/>
                </a:solidFill>
                <a:latin typeface="+mn-ea"/>
                <a:ea typeface="+mn-ea"/>
              </a:rPr>
              <a:t>협업 및 관리 평가</a:t>
            </a:r>
            <a:r>
              <a:rPr lang="en-US" altLang="ko-KR" b="1" dirty="0">
                <a:solidFill>
                  <a:schemeClr val="accent5"/>
                </a:solidFill>
                <a:latin typeface="+mn-ea"/>
                <a:ea typeface="+mn-ea"/>
              </a:rPr>
              <a:t>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초기에 프로젝트 일정을 수립하고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각 단계별로 필요한 역할을 적절히 분배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주기적인 소통으로 프로젝트 진행 상황을 공유하고 문제점을 빠르게 해결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25A4C-23CB-2C50-BA41-B128DEC6A650}"/>
              </a:ext>
            </a:extLst>
          </p:cNvPr>
          <p:cNvSpPr txBox="1"/>
          <p:nvPr/>
        </p:nvSpPr>
        <p:spPr>
          <a:xfrm>
            <a:off x="4771111" y="3392564"/>
            <a:ext cx="3987184" cy="1210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accent5"/>
                </a:solidFill>
                <a:latin typeface="+mn-ea"/>
                <a:ea typeface="+mn-ea"/>
              </a:rPr>
              <a:t>4. </a:t>
            </a:r>
            <a:r>
              <a:rPr lang="ko-KR" altLang="en-US" b="1" dirty="0">
                <a:solidFill>
                  <a:schemeClr val="accent5"/>
                </a:solidFill>
                <a:latin typeface="+mn-ea"/>
                <a:ea typeface="+mn-ea"/>
              </a:rPr>
              <a:t>아쉬웠던 점</a:t>
            </a:r>
            <a:r>
              <a:rPr lang="en-US" altLang="ko-KR" b="1" dirty="0">
                <a:solidFill>
                  <a:schemeClr val="accent5"/>
                </a:solidFill>
                <a:latin typeface="+mn-ea"/>
                <a:ea typeface="+mn-ea"/>
              </a:rPr>
              <a:t>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프로젝트 초기에 방향을 명확히 설정하지 못해 혼란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제한적인 프로젝트 기간 안에 모든 보안 점검 사항을 다루지 못한 점이 아쉬웠음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en-US" altLang="ko-KR" sz="1200" baseline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0101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913C6C-E5A5-5D74-00B8-FA55903E0A9D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프로젝트 개선점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101241-1CA7-DEB9-A22B-82C40946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9" name="Google Shape;344;p32">
            <a:extLst>
              <a:ext uri="{FF2B5EF4-FFF2-40B4-BE49-F238E27FC236}">
                <a16:creationId xmlns:a16="http://schemas.microsoft.com/office/drawing/2014/main" id="{B18F0C8D-DECB-2265-17FA-BB8688306F11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 평가 의견</a:t>
            </a:r>
          </a:p>
        </p:txBody>
      </p:sp>
      <p:pic>
        <p:nvPicPr>
          <p:cNvPr id="432" name="그림 431">
            <a:extLst>
              <a:ext uri="{FF2B5EF4-FFF2-40B4-BE49-F238E27FC236}">
                <a16:creationId xmlns:a16="http://schemas.microsoft.com/office/drawing/2014/main" id="{1C9ECE1D-0591-2C4A-9A4B-61FF665ED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87" y="1059180"/>
            <a:ext cx="7061666" cy="3467100"/>
          </a:xfrm>
          <a:prstGeom prst="rect">
            <a:avLst/>
          </a:prstGeom>
        </p:spPr>
      </p:pic>
      <p:grpSp>
        <p:nvGrpSpPr>
          <p:cNvPr id="443" name="그룹 442">
            <a:extLst>
              <a:ext uri="{FF2B5EF4-FFF2-40B4-BE49-F238E27FC236}">
                <a16:creationId xmlns:a16="http://schemas.microsoft.com/office/drawing/2014/main" id="{55347F42-55F4-2617-975F-9C1F110D9ADB}"/>
              </a:ext>
            </a:extLst>
          </p:cNvPr>
          <p:cNvGrpSpPr/>
          <p:nvPr/>
        </p:nvGrpSpPr>
        <p:grpSpPr>
          <a:xfrm>
            <a:off x="873527" y="857236"/>
            <a:ext cx="7638848" cy="3834523"/>
            <a:chOff x="873527" y="857236"/>
            <a:chExt cx="7638848" cy="3834523"/>
          </a:xfrm>
        </p:grpSpPr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344DF36A-6B0E-3C5A-2D05-CFB96ACFDD49}"/>
                </a:ext>
              </a:extLst>
            </p:cNvPr>
            <p:cNvSpPr/>
            <p:nvPr/>
          </p:nvSpPr>
          <p:spPr>
            <a:xfrm>
              <a:off x="873527" y="857236"/>
              <a:ext cx="7638848" cy="1146824"/>
            </a:xfrm>
            <a:prstGeom prst="rect">
              <a:avLst/>
            </a:prstGeom>
            <a:solidFill>
              <a:srgbClr val="F1F7F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F7F7"/>
                </a:solidFill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1E86478A-8EDB-F586-9419-162E580C396F}"/>
                </a:ext>
              </a:extLst>
            </p:cNvPr>
            <p:cNvSpPr/>
            <p:nvPr/>
          </p:nvSpPr>
          <p:spPr>
            <a:xfrm>
              <a:off x="873527" y="2792730"/>
              <a:ext cx="7638848" cy="567690"/>
            </a:xfrm>
            <a:prstGeom prst="rect">
              <a:avLst/>
            </a:prstGeom>
            <a:solidFill>
              <a:srgbClr val="F1F7F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F7F7"/>
                </a:solidFill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89751992-A951-731F-B731-C6A2C5B99C25}"/>
                </a:ext>
              </a:extLst>
            </p:cNvPr>
            <p:cNvSpPr/>
            <p:nvPr/>
          </p:nvSpPr>
          <p:spPr>
            <a:xfrm>
              <a:off x="873527" y="4124069"/>
              <a:ext cx="7638848" cy="567690"/>
            </a:xfrm>
            <a:prstGeom prst="rect">
              <a:avLst/>
            </a:prstGeom>
            <a:solidFill>
              <a:srgbClr val="F1F7F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F7F7"/>
                </a:solidFill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FAC017F-6FB6-E0C1-31BF-449256A9210A}"/>
                </a:ext>
              </a:extLst>
            </p:cNvPr>
            <p:cNvSpPr/>
            <p:nvPr/>
          </p:nvSpPr>
          <p:spPr>
            <a:xfrm>
              <a:off x="873527" y="2004060"/>
              <a:ext cx="5633953" cy="788670"/>
            </a:xfrm>
            <a:prstGeom prst="rect">
              <a:avLst/>
            </a:prstGeom>
            <a:solidFill>
              <a:srgbClr val="F1F7F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F7F7"/>
                </a:solidFill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693295F6-A18E-7282-58C4-91BF6FDC1592}"/>
                </a:ext>
              </a:extLst>
            </p:cNvPr>
            <p:cNvSpPr/>
            <p:nvPr/>
          </p:nvSpPr>
          <p:spPr>
            <a:xfrm>
              <a:off x="7277100" y="2004060"/>
              <a:ext cx="1235275" cy="788670"/>
            </a:xfrm>
            <a:prstGeom prst="rect">
              <a:avLst/>
            </a:prstGeom>
            <a:solidFill>
              <a:srgbClr val="F1F7F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F7F7"/>
                </a:solidFill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8D548D07-0704-5468-F72F-CB7CC4C7CC9F}"/>
                </a:ext>
              </a:extLst>
            </p:cNvPr>
            <p:cNvSpPr/>
            <p:nvPr/>
          </p:nvSpPr>
          <p:spPr>
            <a:xfrm>
              <a:off x="7063740" y="3360420"/>
              <a:ext cx="1448635" cy="788670"/>
            </a:xfrm>
            <a:prstGeom prst="rect">
              <a:avLst/>
            </a:prstGeom>
            <a:solidFill>
              <a:srgbClr val="F1F7F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F7F7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6EF4B959-13E0-2992-B7EB-B38720293E62}"/>
                </a:ext>
              </a:extLst>
            </p:cNvPr>
            <p:cNvSpPr/>
            <p:nvPr/>
          </p:nvSpPr>
          <p:spPr>
            <a:xfrm>
              <a:off x="873527" y="3360420"/>
              <a:ext cx="5325611" cy="788670"/>
            </a:xfrm>
            <a:prstGeom prst="rect">
              <a:avLst/>
            </a:prstGeom>
            <a:solidFill>
              <a:srgbClr val="F1F7F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F7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32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8AA49B-04A3-D350-F851-67076AF6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035" y="417959"/>
            <a:ext cx="540000" cy="5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7E8D02-8C85-90C6-181D-2B4755C97328}"/>
              </a:ext>
            </a:extLst>
          </p:cNvPr>
          <p:cNvSpPr/>
          <p:nvPr/>
        </p:nvSpPr>
        <p:spPr>
          <a:xfrm>
            <a:off x="684965" y="518682"/>
            <a:ext cx="2197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프로젝트 후기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7281C-197C-0468-28E1-3E8AD2F21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9" name="Google Shape;344;p32">
            <a:extLst>
              <a:ext uri="{FF2B5EF4-FFF2-40B4-BE49-F238E27FC236}">
                <a16:creationId xmlns:a16="http://schemas.microsoft.com/office/drawing/2014/main" id="{B7320847-4FC6-7705-2EAE-58FC3275A41B}"/>
              </a:ext>
            </a:extLst>
          </p:cNvPr>
          <p:cNvSpPr txBox="1">
            <a:spLocks/>
          </p:cNvSpPr>
          <p:nvPr/>
        </p:nvSpPr>
        <p:spPr>
          <a:xfrm>
            <a:off x="697554" y="246161"/>
            <a:ext cx="1777132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 평가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8CD1B-95E4-6FCD-E383-F35562B0DE14}"/>
              </a:ext>
            </a:extLst>
          </p:cNvPr>
          <p:cNvSpPr txBox="1"/>
          <p:nvPr/>
        </p:nvSpPr>
        <p:spPr>
          <a:xfrm>
            <a:off x="856210" y="1137611"/>
            <a:ext cx="3566161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33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  <a:ea typeface="+mn-ea"/>
              </a:rPr>
              <a:t>다양한 해킹 도구와 기법들을 경험</a:t>
            </a:r>
            <a:r>
              <a:rPr lang="en-US" altLang="ko-KR" sz="1600" dirty="0">
                <a:latin typeface="+mn-ea"/>
                <a:ea typeface="+mn-ea"/>
              </a:rPr>
              <a:t>…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DCBCF-FAAC-C1AA-B32D-D54FF127330F}"/>
              </a:ext>
            </a:extLst>
          </p:cNvPr>
          <p:cNvSpPr txBox="1"/>
          <p:nvPr/>
        </p:nvSpPr>
        <p:spPr>
          <a:xfrm>
            <a:off x="4838006" y="1641398"/>
            <a:ext cx="3621029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33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  <a:ea typeface="+mn-ea"/>
              </a:rPr>
              <a:t>보안 분야에 대한 깊은 흥미를 느껴</a:t>
            </a:r>
            <a:r>
              <a:rPr lang="en-US" altLang="ko-KR" sz="1600" dirty="0">
                <a:latin typeface="+mn-ea"/>
                <a:ea typeface="+mn-ea"/>
              </a:rPr>
              <a:t>…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957364-0FB0-D38D-1A4D-C50BA3DE285B}"/>
              </a:ext>
            </a:extLst>
          </p:cNvPr>
          <p:cNvSpPr txBox="1"/>
          <p:nvPr/>
        </p:nvSpPr>
        <p:spPr>
          <a:xfrm>
            <a:off x="856210" y="2339294"/>
            <a:ext cx="560426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33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  <a:ea typeface="+mn-ea"/>
              </a:rPr>
              <a:t>소셜 엔지니어링 기법을 활용한 해킹에 대해 배우고 적용</a:t>
            </a:r>
            <a:r>
              <a:rPr lang="en-US" altLang="ko-KR" sz="1600" dirty="0">
                <a:latin typeface="+mn-ea"/>
                <a:ea typeface="+mn-ea"/>
              </a:rPr>
              <a:t>…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FA403-A722-BDFD-AFE7-8BED245C237F}"/>
              </a:ext>
            </a:extLst>
          </p:cNvPr>
          <p:cNvSpPr txBox="1"/>
          <p:nvPr/>
        </p:nvSpPr>
        <p:spPr>
          <a:xfrm>
            <a:off x="4440481" y="3037190"/>
            <a:ext cx="373093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33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  <a:ea typeface="+mn-ea"/>
              </a:rPr>
              <a:t>팀원과의 협력을 통해 어려움 극복</a:t>
            </a:r>
            <a:r>
              <a:rPr lang="en-US" altLang="ko-KR" sz="1600" dirty="0">
                <a:latin typeface="+mn-ea"/>
                <a:ea typeface="+mn-ea"/>
              </a:rPr>
              <a:t>…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EC9D1-6E69-82CD-0430-D8BAFC60E505}"/>
              </a:ext>
            </a:extLst>
          </p:cNvPr>
          <p:cNvSpPr txBox="1"/>
          <p:nvPr/>
        </p:nvSpPr>
        <p:spPr>
          <a:xfrm>
            <a:off x="856210" y="3802342"/>
            <a:ext cx="5453149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33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r>
              <a:rPr lang="ko-KR" altLang="en-US" sz="1600">
                <a:latin typeface="+mn-ea"/>
                <a:ea typeface="+mn-ea"/>
              </a:rPr>
              <a:t>함께 문제를 해결하고 서로의 지식을 공유함으로써 성장</a:t>
            </a:r>
            <a:r>
              <a:rPr lang="en-US" altLang="ko-KR" sz="1600">
                <a:latin typeface="+mn-ea"/>
                <a:ea typeface="+mn-ea"/>
              </a:rPr>
              <a:t>…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EA108-5AE5-E41D-80AF-1004E9BCE38C}"/>
              </a:ext>
            </a:extLst>
          </p:cNvPr>
          <p:cNvSpPr txBox="1"/>
          <p:nvPr/>
        </p:nvSpPr>
        <p:spPr>
          <a:xfrm>
            <a:off x="5877095" y="4328647"/>
            <a:ext cx="1978431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33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  <a:ea typeface="+mn-ea"/>
              </a:rPr>
              <a:t>팀 협업의 중요성</a:t>
            </a:r>
            <a:r>
              <a:rPr lang="en-US" altLang="ko-KR" sz="1600" dirty="0">
                <a:latin typeface="+mn-ea"/>
                <a:ea typeface="+mn-ea"/>
              </a:rPr>
              <a:t>…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4304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665990" y="2218639"/>
            <a:ext cx="7825738" cy="841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HY헤드라인M" panose="02030600000101010101" pitchFamily="18" charset="-127"/>
              </a:rPr>
              <a:t>Q &amp; A</a:t>
            </a:r>
            <a:endParaRPr dirty="0">
              <a:latin typeface="+mn-lt"/>
              <a:ea typeface="HY헤드라인M" panose="02030600000101010101" pitchFamily="18" charset="-127"/>
            </a:endParaRPr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 idx="2"/>
          </p:nvPr>
        </p:nvSpPr>
        <p:spPr>
          <a:xfrm>
            <a:off x="3961009" y="1376839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HY헤드라인M" panose="02030600000101010101" pitchFamily="18" charset="-127"/>
              </a:rPr>
              <a:t>06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1650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47;p47"/>
          <p:cNvSpPr txBox="1">
            <a:spLocks noGrp="1"/>
          </p:cNvSpPr>
          <p:nvPr>
            <p:ph type="title"/>
          </p:nvPr>
        </p:nvSpPr>
        <p:spPr>
          <a:xfrm>
            <a:off x="2347950" y="185557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ea typeface="HY헤드라인M" panose="02030600000101010101" pitchFamily="18" charset="-127"/>
              </a:rPr>
              <a:t>감사합니다</a:t>
            </a:r>
            <a:r>
              <a:rPr lang="en-US" altLang="ko-KR" sz="5400" dirty="0">
                <a:ea typeface="HY헤드라인M" panose="02030600000101010101" pitchFamily="18" charset="-127"/>
              </a:rPr>
              <a:t>!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30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ite Hacker Images – Browse 58,167 Stock Photos, Vectors, and Video |  Adobe Stock">
            <a:extLst>
              <a:ext uri="{FF2B5EF4-FFF2-40B4-BE49-F238E27FC236}">
                <a16:creationId xmlns:a16="http://schemas.microsoft.com/office/drawing/2014/main" id="{787AE26E-BE50-9A41-51CB-0394F604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01" y="1138133"/>
            <a:ext cx="4088499" cy="234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perts conclude government foiled attempted cyber attack - Cayman Compass">
            <a:extLst>
              <a:ext uri="{FF2B5EF4-FFF2-40B4-BE49-F238E27FC236}">
                <a16:creationId xmlns:a16="http://schemas.microsoft.com/office/drawing/2014/main" id="{2452E4EF-CEEE-F6D6-2897-F0A53EAC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44" y="2430827"/>
            <a:ext cx="4160001" cy="234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12DBA52-AF86-44B7-3A44-1CA2EC721B1D}"/>
              </a:ext>
            </a:extLst>
          </p:cNvPr>
          <p:cNvSpPr/>
          <p:nvPr/>
        </p:nvSpPr>
        <p:spPr>
          <a:xfrm>
            <a:off x="3505495" y="1877709"/>
            <a:ext cx="2034056" cy="2034056"/>
          </a:xfrm>
          <a:prstGeom prst="ellipse">
            <a:avLst/>
          </a:prstGeom>
          <a:solidFill>
            <a:srgbClr val="F1F7F7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3A8CA6-B756-DD11-5933-1021783E0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04" y="2239558"/>
            <a:ext cx="540000" cy="540000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C67974-E3F7-4683-30A6-CCCAF8E9E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16" y="2886396"/>
            <a:ext cx="540000" cy="5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4AAA00-E0BC-0E3E-6BBC-FAD0194A8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124" y="2886396"/>
            <a:ext cx="540000" cy="54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0884D9-CE9B-627F-786E-0896F65AC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91" y="4691759"/>
            <a:ext cx="315566" cy="188585"/>
          </a:xfrm>
          <a:prstGeom prst="rect">
            <a:avLst/>
          </a:prstGeom>
        </p:spPr>
      </p:pic>
      <p:sp>
        <p:nvSpPr>
          <p:cNvPr id="3" name="Google Shape;344;p32">
            <a:extLst>
              <a:ext uri="{FF2B5EF4-FFF2-40B4-BE49-F238E27FC236}">
                <a16:creationId xmlns:a16="http://schemas.microsoft.com/office/drawing/2014/main" id="{2AE66BC3-71A3-2F1A-0806-2644489804FD}"/>
              </a:ext>
            </a:extLst>
          </p:cNvPr>
          <p:cNvSpPr txBox="1">
            <a:spLocks/>
          </p:cNvSpPr>
          <p:nvPr/>
        </p:nvSpPr>
        <p:spPr>
          <a:xfrm>
            <a:off x="635486" y="503382"/>
            <a:ext cx="242251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내용 및 구조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344;p32">
            <a:extLst>
              <a:ext uri="{FF2B5EF4-FFF2-40B4-BE49-F238E27FC236}">
                <a16:creationId xmlns:a16="http://schemas.microsoft.com/office/drawing/2014/main" id="{D6AE1503-D8A5-1FCE-8D49-087D8E001832}"/>
              </a:ext>
            </a:extLst>
          </p:cNvPr>
          <p:cNvSpPr txBox="1">
            <a:spLocks/>
          </p:cNvSpPr>
          <p:nvPr/>
        </p:nvSpPr>
        <p:spPr>
          <a:xfrm>
            <a:off x="697555" y="246161"/>
            <a:ext cx="1193860" cy="2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312298296"/>
      </p:ext>
    </p:extLst>
  </p:cSld>
  <p:clrMapOvr>
    <a:masterClrMapping/>
  </p:clrMapOvr>
</p:sld>
</file>

<file path=ppt/theme/theme1.xml><?xml version="1.0" encoding="utf-8"?>
<a:theme xmlns:a="http://schemas.openxmlformats.org/drawingml/2006/main" name="Foreign Trade Company Profile by Slidesgo">
  <a:themeElements>
    <a:clrScheme name="Simple Light">
      <a:dk1>
        <a:srgbClr val="12212A"/>
      </a:dk1>
      <a:lt1>
        <a:srgbClr val="F1F7F7"/>
      </a:lt1>
      <a:dk2>
        <a:srgbClr val="3C6185"/>
      </a:dk2>
      <a:lt2>
        <a:srgbClr val="203B53"/>
      </a:lt2>
      <a:accent1>
        <a:srgbClr val="FFFFFF"/>
      </a:accent1>
      <a:accent2>
        <a:srgbClr val="C3DBE6"/>
      </a:accent2>
      <a:accent3>
        <a:srgbClr val="8EBECF"/>
      </a:accent3>
      <a:accent4>
        <a:srgbClr val="FFAA4B"/>
      </a:accent4>
      <a:accent5>
        <a:srgbClr val="FF7800"/>
      </a:accent5>
      <a:accent6>
        <a:srgbClr val="FFFFFF"/>
      </a:accent6>
      <a:hlink>
        <a:srgbClr val="1221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Privacy Software Pitch Deck by Slidesgo">
  <a:themeElements>
    <a:clrScheme name="Simple Light">
      <a:dk1>
        <a:srgbClr val="FFFFFF"/>
      </a:dk1>
      <a:lt1>
        <a:srgbClr val="0C1763"/>
      </a:lt1>
      <a:dk2>
        <a:srgbClr val="030619"/>
      </a:dk2>
      <a:lt2>
        <a:srgbClr val="00DFFC"/>
      </a:lt2>
      <a:accent1>
        <a:srgbClr val="00AEEF"/>
      </a:accent1>
      <a:accent2>
        <a:srgbClr val="0074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4988</Words>
  <Application>Microsoft Office PowerPoint</Application>
  <PresentationFormat>화면 슬라이드 쇼(16:9)</PresentationFormat>
  <Paragraphs>821</Paragraphs>
  <Slides>86</Slides>
  <Notes>86</Notes>
  <HiddenSlides>0</HiddenSlides>
  <MMClips>1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86</vt:i4>
      </vt:variant>
    </vt:vector>
  </HeadingPairs>
  <TitlesOfParts>
    <vt:vector size="106" baseType="lpstr">
      <vt:lpstr>Nunito Light</vt:lpstr>
      <vt:lpstr>PT Sans</vt:lpstr>
      <vt:lpstr>Söhne</vt:lpstr>
      <vt:lpstr>Amazon Ember</vt:lpstr>
      <vt:lpstr>Open Sans</vt:lpstr>
      <vt:lpstr>Arial</vt:lpstr>
      <vt:lpstr>HY엽서L</vt:lpstr>
      <vt:lpstr>HY헤드라인M</vt:lpstr>
      <vt:lpstr>Bebas Neue</vt:lpstr>
      <vt:lpstr>Arial Rounded MT Bold</vt:lpstr>
      <vt:lpstr>MalgunGothicBold</vt:lpstr>
      <vt:lpstr>Poppins SemiBold</vt:lpstr>
      <vt:lpstr>Anaheim</vt:lpstr>
      <vt:lpstr>Apple SD Gothic Neo</vt:lpstr>
      <vt:lpstr>Alegreya Sans</vt:lpstr>
      <vt:lpstr>Poppins</vt:lpstr>
      <vt:lpstr>MalgunGothic</vt:lpstr>
      <vt:lpstr>Manrope</vt:lpstr>
      <vt:lpstr>Foreign Trade Company Profile by Slidesgo</vt:lpstr>
      <vt:lpstr>Data Privacy Software Pitch Deck by Slidesgo</vt:lpstr>
      <vt:lpstr>       환경 모의해킹 진단</vt:lpstr>
      <vt:lpstr>목 차</vt:lpstr>
      <vt:lpstr>프로젝트 개요</vt:lpstr>
      <vt:lpstr>프로젝트 선정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팀 구성 및 역할</vt:lpstr>
      <vt:lpstr>PowerPoint 프레젠테이션</vt:lpstr>
      <vt:lpstr>프로젝트 수행 절차 및 방법</vt:lpstr>
      <vt:lpstr>PowerPoint 프레젠테이션</vt:lpstr>
      <vt:lpstr>프로젝트 수행 경과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자체 평가 의견</vt:lpstr>
      <vt:lpstr>PowerPoint 프레젠테이션</vt:lpstr>
      <vt:lpstr>PowerPoint 프레젠테이션</vt:lpstr>
      <vt:lpstr>PowerPoint 프레젠테이션</vt:lpstr>
      <vt:lpstr>Q &amp; A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환경 모의해킹 진단</dc:title>
  <dc:creator/>
  <cp:lastModifiedBy/>
  <cp:revision>243</cp:revision>
  <dcterms:modified xsi:type="dcterms:W3CDTF">2024-06-04T12:44:21Z</dcterms:modified>
</cp:coreProperties>
</file>